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8.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9.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0.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2.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4.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1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0.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1.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22.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24.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5.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2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2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2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29.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2.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35.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6.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82" r:id="rId2"/>
    <p:sldId id="317" r:id="rId3"/>
    <p:sldId id="319" r:id="rId4"/>
    <p:sldId id="259" r:id="rId5"/>
    <p:sldId id="320" r:id="rId6"/>
    <p:sldId id="264" r:id="rId7"/>
    <p:sldId id="321" r:id="rId8"/>
    <p:sldId id="322" r:id="rId9"/>
    <p:sldId id="328" r:id="rId10"/>
    <p:sldId id="329" r:id="rId11"/>
    <p:sldId id="330" r:id="rId12"/>
    <p:sldId id="331" r:id="rId13"/>
    <p:sldId id="334" r:id="rId14"/>
    <p:sldId id="335" r:id="rId15"/>
    <p:sldId id="336" r:id="rId16"/>
    <p:sldId id="337" r:id="rId17"/>
    <p:sldId id="338" r:id="rId18"/>
    <p:sldId id="348" r:id="rId19"/>
    <p:sldId id="339" r:id="rId20"/>
    <p:sldId id="340" r:id="rId21"/>
    <p:sldId id="341" r:id="rId22"/>
    <p:sldId id="342" r:id="rId23"/>
    <p:sldId id="343" r:id="rId24"/>
    <p:sldId id="344" r:id="rId25"/>
    <p:sldId id="345" r:id="rId26"/>
    <p:sldId id="349" r:id="rId27"/>
    <p:sldId id="350" r:id="rId28"/>
    <p:sldId id="351" r:id="rId29"/>
    <p:sldId id="352" r:id="rId30"/>
    <p:sldId id="353" r:id="rId31"/>
    <p:sldId id="354" r:id="rId32"/>
    <p:sldId id="355" r:id="rId33"/>
    <p:sldId id="361" r:id="rId34"/>
    <p:sldId id="356" r:id="rId35"/>
    <p:sldId id="360" r:id="rId36"/>
    <p:sldId id="358" r:id="rId37"/>
    <p:sldId id="359" r:id="rId38"/>
    <p:sldId id="318" r:id="rId39"/>
  </p:sldIdLst>
  <p:sldSz cx="9144000" cy="5145088"/>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623" autoAdjust="0"/>
    <p:restoredTop sz="96374" autoAdjust="0"/>
  </p:normalViewPr>
  <p:slideViewPr>
    <p:cSldViewPr snapToGrid="0">
      <p:cViewPr varScale="1">
        <p:scale>
          <a:sx n="148" d="100"/>
          <a:sy n="148" d="100"/>
        </p:scale>
        <p:origin x="108" y="168"/>
      </p:cViewPr>
      <p:guideLst/>
    </p:cSldViewPr>
  </p:slideViewPr>
  <p:notesTextViewPr>
    <p:cViewPr>
      <p:scale>
        <a:sx n="1" d="1"/>
        <a:sy n="1" d="1"/>
      </p:scale>
      <p:origin x="0" y="0"/>
    </p:cViewPr>
  </p:notesTextViewPr>
  <p:sorterViewPr>
    <p:cViewPr>
      <p:scale>
        <a:sx n="58" d="100"/>
        <a:sy n="58" d="100"/>
      </p:scale>
      <p:origin x="0" y="0"/>
    </p:cViewPr>
  </p:sorterViewPr>
  <p:notesViewPr>
    <p:cSldViewPr>
      <p:cViewPr>
        <p:scale>
          <a:sx n="66" d="100"/>
          <a:sy n="66" d="100"/>
        </p:scale>
        <p:origin x="0" y="0"/>
      </p:cViewPr>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0C102-D71A-4AA3-A32E-5F116B409950}"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11974F-5E1A-4C4C-9CB2-9D3E84926199}" type="slidenum">
              <a:rPr lang="zh-CN" altLang="en-US" smtClean="0"/>
              <a:t>‹#›</a:t>
            </a:fld>
            <a:endParaRPr lang="zh-CN" altLang="en-US"/>
          </a:p>
        </p:txBody>
      </p:sp>
    </p:spTree>
    <p:extLst>
      <p:ext uri="{BB962C8B-B14F-4D97-AF65-F5344CB8AC3E}">
        <p14:creationId xmlns:p14="http://schemas.microsoft.com/office/powerpoint/2010/main" val="220887883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B11974F-5E1A-4C4C-9CB2-9D3E84926199}" type="slidenum">
              <a:rPr lang="zh-CN" altLang="en-US" smtClean="0"/>
              <a:t>1</a:t>
            </a:fld>
            <a:endParaRPr lang="zh-CN" altLang="en-US"/>
          </a:p>
        </p:txBody>
      </p:sp>
    </p:spTree>
    <p:extLst>
      <p:ext uri="{BB962C8B-B14F-4D97-AF65-F5344CB8AC3E}">
        <p14:creationId xmlns:p14="http://schemas.microsoft.com/office/powerpoint/2010/main" val="806668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10</a:t>
            </a:fld>
            <a:endParaRPr lang="zh-CN" altLang="en-US"/>
          </a:p>
        </p:txBody>
      </p:sp>
    </p:spTree>
    <p:extLst>
      <p:ext uri="{BB962C8B-B14F-4D97-AF65-F5344CB8AC3E}">
        <p14:creationId xmlns:p14="http://schemas.microsoft.com/office/powerpoint/2010/main" val="804578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11</a:t>
            </a:fld>
            <a:endParaRPr lang="zh-CN" altLang="en-US"/>
          </a:p>
        </p:txBody>
      </p:sp>
    </p:spTree>
    <p:extLst>
      <p:ext uri="{BB962C8B-B14F-4D97-AF65-F5344CB8AC3E}">
        <p14:creationId xmlns:p14="http://schemas.microsoft.com/office/powerpoint/2010/main" val="1268787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12</a:t>
            </a:fld>
            <a:endParaRPr lang="zh-CN" altLang="en-US"/>
          </a:p>
        </p:txBody>
      </p:sp>
    </p:spTree>
    <p:extLst>
      <p:ext uri="{BB962C8B-B14F-4D97-AF65-F5344CB8AC3E}">
        <p14:creationId xmlns:p14="http://schemas.microsoft.com/office/powerpoint/2010/main" val="2705679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b="0" i="0" dirty="0">
                <a:solidFill>
                  <a:srgbClr val="212121"/>
                </a:solidFill>
                <a:effectLst/>
                <a:latin typeface="Roboto" panose="02000000000000000000" pitchFamily="2" charset="0"/>
              </a:rPr>
              <a:t>Những người ở độ tuổi từ 60-80 là nhóm người có khả năng cao bị đột quỵ.</a:t>
            </a:r>
            <a:endParaRPr lang="en-US" b="0" i="0" dirty="0">
              <a:solidFill>
                <a:srgbClr val="212121"/>
              </a:solidFill>
              <a:effectLst/>
              <a:latin typeface="Roboto" panose="02000000000000000000" pitchFamily="2" charset="0"/>
            </a:endParaRPr>
          </a:p>
          <a:p>
            <a:r>
              <a:rPr lang="vi-VN" b="0" i="0" dirty="0">
                <a:solidFill>
                  <a:srgbClr val="212121"/>
                </a:solidFill>
                <a:effectLst/>
                <a:latin typeface="Roboto" panose="02000000000000000000" pitchFamily="2" charset="0"/>
              </a:rPr>
              <a:t>Về chỉ số BMI thì ta thấy người có chỉ số BMI từ 20-40 có khả năng cao mắc bệnh.</a:t>
            </a:r>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13</a:t>
            </a:fld>
            <a:endParaRPr lang="zh-CN" altLang="en-US"/>
          </a:p>
        </p:txBody>
      </p:sp>
    </p:spTree>
    <p:extLst>
      <p:ext uri="{BB962C8B-B14F-4D97-AF65-F5344CB8AC3E}">
        <p14:creationId xmlns:p14="http://schemas.microsoft.com/office/powerpoint/2010/main" val="16132198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b="0" dirty="0">
                <a:solidFill>
                  <a:srgbClr val="000000"/>
                </a:solidFill>
                <a:effectLst/>
                <a:latin typeface="Courier New" panose="02070309020205020404" pitchFamily="49" charset="0"/>
              </a:rPr>
              <a:t>Trong nhóm "Overweight", có 1481 người, trong đó có 189 người bị stroke. Tỷ lệ phần trăm người bị stroke là khoảng 6.5%.</a:t>
            </a:r>
          </a:p>
          <a:p>
            <a:r>
              <a:rPr lang="vi-VN" b="0" dirty="0">
                <a:solidFill>
                  <a:srgbClr val="0000FF"/>
                </a:solidFill>
                <a:effectLst/>
                <a:latin typeface="Courier New" panose="02070309020205020404" pitchFamily="49" charset="0"/>
              </a:rPr>
              <a:t>- </a:t>
            </a:r>
            <a:r>
              <a:rPr lang="vi-VN" b="0" dirty="0">
                <a:solidFill>
                  <a:srgbClr val="000000"/>
                </a:solidFill>
                <a:effectLst/>
                <a:latin typeface="Courier New" panose="02070309020205020404" pitchFamily="49" charset="0"/>
              </a:rPr>
              <a:t>Trong nhóm "Obese", có 433 người, trong đó có 1998 người bị stroke. Tỷ lệ phần trăm người bị stroke là khoảng 5.6%.</a:t>
            </a:r>
          </a:p>
          <a:p>
            <a:r>
              <a:rPr lang="vi-VN" b="0" dirty="0">
                <a:solidFill>
                  <a:srgbClr val="0000FF"/>
                </a:solidFill>
                <a:effectLst/>
                <a:latin typeface="Courier New" panose="02070309020205020404" pitchFamily="49" charset="0"/>
              </a:rPr>
              <a:t>- </a:t>
            </a:r>
            <a:r>
              <a:rPr lang="vi-VN" b="0" dirty="0">
                <a:solidFill>
                  <a:srgbClr val="000000"/>
                </a:solidFill>
                <a:effectLst/>
                <a:latin typeface="Courier New" panose="02070309020205020404" pitchFamily="49" charset="0"/>
              </a:rPr>
              <a:t>Trong nhóm "Normal weight", có 1264 người, trong đó có 38 người bị stroke. Tỷ lệ phần trăm người bị stroke là khoảng 3%.</a:t>
            </a:r>
          </a:p>
          <a:p>
            <a:r>
              <a:rPr lang="vi-VN" b="0" dirty="0">
                <a:solidFill>
                  <a:srgbClr val="0000FF"/>
                </a:solidFill>
                <a:effectLst/>
                <a:latin typeface="Courier New" panose="02070309020205020404" pitchFamily="49" charset="0"/>
              </a:rPr>
              <a:t>- </a:t>
            </a:r>
            <a:r>
              <a:rPr lang="vi-VN" b="0" dirty="0">
                <a:solidFill>
                  <a:srgbClr val="000000"/>
                </a:solidFill>
                <a:effectLst/>
                <a:latin typeface="Courier New" panose="02070309020205020404" pitchFamily="49" charset="0"/>
              </a:rPr>
              <a:t>Trong nhóm "Underweight", có 323 người, trong đó chỉ có 1 người bị stroke. Tỷ lệ phần trăm người bị stroke là khoảng 0.31%.</a:t>
            </a:r>
          </a:p>
          <a:p>
            <a:r>
              <a:rPr lang="vi-VN" b="0" dirty="0">
                <a:solidFill>
                  <a:srgbClr val="008000"/>
                </a:solidFill>
                <a:effectLst/>
                <a:latin typeface="Courier New" panose="02070309020205020404" pitchFamily="49" charset="0"/>
              </a:rPr>
              <a:t>&gt;</a:t>
            </a:r>
            <a:r>
              <a:rPr lang="vi-VN" b="0" dirty="0">
                <a:solidFill>
                  <a:srgbClr val="000000"/>
                </a:solidFill>
                <a:effectLst/>
                <a:latin typeface="Courier New" panose="02070309020205020404" pitchFamily="49" charset="0"/>
              </a:rPr>
              <a:t>Ta có thể thấy được người bị thừa cân chiếm</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và</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béo</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phì</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có</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tỉ</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lệ</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bị</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đột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quỵ</a:t>
            </a:r>
            <a:r>
              <a:rPr lang="en-US" b="0" dirty="0">
                <a:solidFill>
                  <a:srgbClr val="000000"/>
                </a:solidFill>
                <a:effectLst/>
                <a:latin typeface="Courier New" panose="02070309020205020404" pitchFamily="49" charset="0"/>
              </a:rPr>
              <a:t> ở </a:t>
            </a:r>
            <a:r>
              <a:rPr lang="en-US" b="0" dirty="0" err="1">
                <a:solidFill>
                  <a:srgbClr val="000000"/>
                </a:solidFill>
                <a:effectLst/>
                <a:latin typeface="Courier New" panose="02070309020205020404" pitchFamily="49" charset="0"/>
              </a:rPr>
              <a:t>mức</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đáng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báo</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động</a:t>
            </a:r>
            <a:endParaRPr lang="vi-VN" b="0" dirty="0">
              <a:solidFill>
                <a:srgbClr val="000000"/>
              </a:solidFill>
              <a:effectLst/>
              <a:latin typeface="Courier New" panose="02070309020205020404" pitchFamily="49" charset="0"/>
            </a:endParaRP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14</a:t>
            </a:fld>
            <a:endParaRPr lang="zh-CN" altLang="en-US"/>
          </a:p>
        </p:txBody>
      </p:sp>
    </p:spTree>
    <p:extLst>
      <p:ext uri="{BB962C8B-B14F-4D97-AF65-F5344CB8AC3E}">
        <p14:creationId xmlns:p14="http://schemas.microsoft.com/office/powerpoint/2010/main" val="2089376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212121"/>
                </a:solidFill>
                <a:effectLst/>
                <a:latin typeface="Roboto" panose="02000000000000000000" pitchFamily="2" charset="0"/>
              </a:rPr>
              <a:t>Những người có mức đường huyết trung bình từ 170-240 có khả năng cao bị đột quỵ.</a:t>
            </a:r>
          </a:p>
          <a:p>
            <a:br>
              <a:rPr lang="vi-VN" dirty="0"/>
            </a:br>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15</a:t>
            </a:fld>
            <a:endParaRPr lang="zh-CN" altLang="en-US"/>
          </a:p>
        </p:txBody>
      </p:sp>
    </p:spTree>
    <p:extLst>
      <p:ext uri="{BB962C8B-B14F-4D97-AF65-F5344CB8AC3E}">
        <p14:creationId xmlns:p14="http://schemas.microsoft.com/office/powerpoint/2010/main" val="3476538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b="0" i="0" dirty="0">
                <a:solidFill>
                  <a:srgbClr val="212121"/>
                </a:solidFill>
                <a:effectLst/>
                <a:latin typeface="Roboto" panose="02000000000000000000" pitchFamily="2" charset="0"/>
              </a:rPr>
              <a:t>Những người bị chứng tăng huyết áp (hypertension) thì khả năng bị đột quỵ cao hơn người bị cao huyết áp.</a:t>
            </a:r>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16</a:t>
            </a:fld>
            <a:endParaRPr lang="zh-CN" altLang="en-US"/>
          </a:p>
        </p:txBody>
      </p:sp>
    </p:spTree>
    <p:extLst>
      <p:ext uri="{BB962C8B-B14F-4D97-AF65-F5344CB8AC3E}">
        <p14:creationId xmlns:p14="http://schemas.microsoft.com/office/powerpoint/2010/main" val="1251005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vi-VN" b="0" dirty="0">
                <a:solidFill>
                  <a:srgbClr val="000000"/>
                </a:solidFill>
                <a:effectLst/>
                <a:latin typeface="Courier New" panose="02070309020205020404" pitchFamily="49" charset="0"/>
              </a:rPr>
              <a:t>Những kết quả này chỉ ra rằng những người mắc bệnh tim có nguy cơ bị đột quỵ cao hơn so với những người không mắc bệnh tim. Điều này một lần nữa nhấn mạnh tầm quan trọng của các yếu tố nguy cơ như tăng huyết áp và bệnh tim trong việc ảnh hưởng đến khả năng bị đột quỵ của một người.</a:t>
            </a: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17</a:t>
            </a:fld>
            <a:endParaRPr lang="zh-CN" altLang="en-US"/>
          </a:p>
        </p:txBody>
      </p:sp>
    </p:spTree>
    <p:extLst>
      <p:ext uri="{BB962C8B-B14F-4D97-AF65-F5344CB8AC3E}">
        <p14:creationId xmlns:p14="http://schemas.microsoft.com/office/powerpoint/2010/main" val="3616939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Courier New" panose="02070309020205020404" pitchFamily="49" charset="0"/>
              </a:rPr>
              <a:t>Đây</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là</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biểu</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đồ</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thể</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hiện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sự</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tương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quan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giữa</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việc</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đã</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từng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kết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hôn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với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việc</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đột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quỵ</a:t>
            </a:r>
            <a:r>
              <a:rPr lang="en-US" b="0" dirty="0">
                <a:solidFill>
                  <a:srgbClr val="000000"/>
                </a:solidFill>
                <a:effectLst/>
                <a:latin typeface="Courier New" panose="02070309020205020404" pitchFamily="49" charset="0"/>
              </a:rPr>
              <a:t>. Ta </a:t>
            </a:r>
            <a:r>
              <a:rPr lang="en-US" b="0" dirty="0" err="1">
                <a:solidFill>
                  <a:srgbClr val="000000"/>
                </a:solidFill>
                <a:effectLst/>
                <a:latin typeface="Courier New" panose="02070309020205020404" pitchFamily="49" charset="0"/>
              </a:rPr>
              <a:t>thấy</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được</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những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người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đã</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có</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gia</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đình</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thì</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nguy</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cơ</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bị</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đột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quỵ</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cao</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hơn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rất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nhiều</a:t>
            </a:r>
            <a:r>
              <a:rPr lang="en-US" b="0" dirty="0">
                <a:solidFill>
                  <a:srgbClr val="000000"/>
                </a:solidFill>
                <a:effectLst/>
                <a:latin typeface="Courier New" panose="02070309020205020404" pitchFamily="49" charset="0"/>
              </a:rPr>
              <a:t> so </a:t>
            </a:r>
            <a:r>
              <a:rPr lang="en-US" b="0" dirty="0" err="1">
                <a:solidFill>
                  <a:srgbClr val="000000"/>
                </a:solidFill>
                <a:effectLst/>
                <a:latin typeface="Courier New" panose="02070309020205020404" pitchFamily="49" charset="0"/>
              </a:rPr>
              <a:t>với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người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chưa</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có</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gia</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đình</a:t>
            </a:r>
            <a:r>
              <a:rPr lang="en-US" b="0" dirty="0">
                <a:solidFill>
                  <a:srgbClr val="000000"/>
                </a:solidFill>
                <a:effectLst/>
                <a:latin typeface="Courier New" panose="02070309020205020404" pitchFamily="49" charset="0"/>
              </a:rPr>
              <a: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Courier New" panose="02070309020205020404" pitchFamily="49" charset="0"/>
              </a:rPr>
              <a:t>Điều</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này</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là</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hoàn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toàn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hợp</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lý</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khi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những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trường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hợp</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bị</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đột</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quỵ</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được</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ghi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nhận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đa</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số</a:t>
            </a:r>
            <a:r>
              <a:rPr lang="en-US" b="0" dirty="0">
                <a:solidFill>
                  <a:srgbClr val="000000"/>
                </a:solidFill>
                <a:effectLst/>
                <a:latin typeface="Courier New" panose="02070309020205020404" pitchFamily="49" charset="0"/>
              </a:rPr>
              <a:t> ở </a:t>
            </a:r>
            <a:r>
              <a:rPr lang="en-US" b="0" dirty="0" err="1">
                <a:solidFill>
                  <a:srgbClr val="000000"/>
                </a:solidFill>
                <a:effectLst/>
                <a:latin typeface="Courier New" panose="02070309020205020404" pitchFamily="49" charset="0"/>
              </a:rPr>
              <a:t>những</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người</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lớn</a:t>
            </a:r>
            <a:r>
              <a:rPr lang="en-US" b="0" dirty="0">
                <a:solidFill>
                  <a:srgbClr val="000000"/>
                </a:solidFill>
                <a:effectLst/>
                <a:latin typeface="Courier New" panose="02070309020205020404" pitchFamily="49" charset="0"/>
              </a:rPr>
              <a:t> </a:t>
            </a:r>
            <a:r>
              <a:rPr lang="en-US" b="0" dirty="0" err="1">
                <a:solidFill>
                  <a:srgbClr val="000000"/>
                </a:solidFill>
                <a:effectLst/>
                <a:latin typeface="Courier New" panose="02070309020205020404" pitchFamily="49" charset="0"/>
              </a:rPr>
              <a:t>tuổi</a:t>
            </a:r>
            <a:r>
              <a:rPr lang="en-US" b="0" dirty="0">
                <a:solidFill>
                  <a:srgbClr val="000000"/>
                </a:solidFill>
                <a:effectLst/>
                <a:latin typeface="Courier New" panose="02070309020205020404" pitchFamily="49" charset="0"/>
              </a:rPr>
              <a:t> ( </a:t>
            </a:r>
            <a:r>
              <a:rPr lang="en-US" b="0" dirty="0" err="1">
                <a:solidFill>
                  <a:srgbClr val="000000"/>
                </a:solidFill>
                <a:effectLst/>
                <a:latin typeface="Courier New" panose="02070309020205020404" pitchFamily="49" charset="0"/>
              </a:rPr>
              <a:t>trên</a:t>
            </a:r>
            <a:r>
              <a:rPr lang="en-US" b="0" dirty="0">
                <a:solidFill>
                  <a:srgbClr val="000000"/>
                </a:solidFill>
                <a:effectLst/>
                <a:latin typeface="Courier New" panose="02070309020205020404" pitchFamily="49" charset="0"/>
              </a:rPr>
              <a:t> 40 </a:t>
            </a:r>
            <a:r>
              <a:rPr lang="en-US" b="0" dirty="0" err="1">
                <a:solidFill>
                  <a:srgbClr val="000000"/>
                </a:solidFill>
                <a:effectLst/>
                <a:latin typeface="Courier New" panose="02070309020205020404" pitchFamily="49" charset="0"/>
              </a:rPr>
              <a:t>tuổi</a:t>
            </a:r>
            <a:r>
              <a:rPr lang="en-US" b="0" dirty="0">
                <a:solidFill>
                  <a:srgbClr val="000000"/>
                </a:solidFill>
                <a:effectLst/>
                <a:latin typeface="Courier New" panose="02070309020205020404" pitchFamily="49" charset="0"/>
              </a:rPr>
              <a:t>).</a:t>
            </a:r>
            <a:endParaRPr lang="vi-VN" b="0" dirty="0">
              <a:solidFill>
                <a:srgbClr val="000000"/>
              </a:solidFill>
              <a:effectLst/>
              <a:latin typeface="Courier New" panose="02070309020205020404" pitchFamily="49" charset="0"/>
            </a:endParaRP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18</a:t>
            </a:fld>
            <a:endParaRPr lang="zh-CN" altLang="en-US"/>
          </a:p>
        </p:txBody>
      </p:sp>
    </p:spTree>
    <p:extLst>
      <p:ext uri="{BB962C8B-B14F-4D97-AF65-F5344CB8AC3E}">
        <p14:creationId xmlns:p14="http://schemas.microsoft.com/office/powerpoint/2010/main" val="3822540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b="0" i="0" dirty="0" err="1">
                <a:solidFill>
                  <a:srgbClr val="212121"/>
                </a:solidFill>
                <a:effectLst/>
                <a:latin typeface="Roboto" panose="02000000000000000000" pitchFamily="2" charset="0"/>
              </a:rPr>
              <a:t>Đa</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số</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những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người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bị</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đột</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quỵ</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là</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những</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người</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trên</a:t>
            </a:r>
            <a:r>
              <a:rPr lang="en-US" b="0" i="0" dirty="0">
                <a:solidFill>
                  <a:srgbClr val="212121"/>
                </a:solidFill>
                <a:effectLst/>
                <a:latin typeface="Roboto" panose="02000000000000000000" pitchFamily="2" charset="0"/>
              </a:rPr>
              <a:t> 30 </a:t>
            </a:r>
            <a:r>
              <a:rPr lang="en-US" b="0" i="0" dirty="0" err="1">
                <a:solidFill>
                  <a:srgbClr val="212121"/>
                </a:solidFill>
                <a:effectLst/>
                <a:latin typeface="Roboto" panose="02000000000000000000" pitchFamily="2" charset="0"/>
              </a:rPr>
              <a:t>tuổi</a:t>
            </a:r>
            <a:r>
              <a:rPr lang="en-US" b="0" i="0" dirty="0">
                <a:solidFill>
                  <a:srgbClr val="212121"/>
                </a:solidFill>
                <a:effectLst/>
                <a:latin typeface="Roboto" panose="02000000000000000000" pitchFamily="2" charset="0"/>
              </a:rPr>
              <a:t>.</a:t>
            </a:r>
          </a:p>
          <a:p>
            <a:pPr algn="l">
              <a:buFont typeface="Arial" panose="020B0604020202020204" pitchFamily="34" charset="0"/>
              <a:buChar char="•"/>
            </a:pPr>
            <a:r>
              <a:rPr lang="en-US" b="0" i="0" dirty="0">
                <a:solidFill>
                  <a:srgbClr val="212121"/>
                </a:solidFill>
                <a:effectLst/>
                <a:latin typeface="Roboto" panose="02000000000000000000" pitchFamily="2" charset="0"/>
              </a:rPr>
              <a:t>Ở </a:t>
            </a:r>
            <a:r>
              <a:rPr lang="en-US" b="0" i="0" dirty="0" err="1">
                <a:solidFill>
                  <a:srgbClr val="212121"/>
                </a:solidFill>
                <a:effectLst/>
                <a:latin typeface="Roboto" panose="02000000000000000000" pitchFamily="2" charset="0"/>
              </a:rPr>
              <a:t>độ</a:t>
            </a:r>
            <a:r>
              <a:rPr lang="en-US" b="0" i="0" dirty="0">
                <a:solidFill>
                  <a:srgbClr val="212121"/>
                </a:solidFill>
                <a:effectLst/>
                <a:latin typeface="Roboto" panose="02000000000000000000" pitchFamily="2" charset="0"/>
              </a:rPr>
              <a:t> </a:t>
            </a:r>
            <a:r>
              <a:rPr lang="en-US" b="0" i="0" dirty="0" err="1">
                <a:solidFill>
                  <a:srgbClr val="212121"/>
                </a:solidFill>
                <a:effectLst/>
                <a:latin typeface="Roboto" panose="02000000000000000000" pitchFamily="2" charset="0"/>
              </a:rPr>
              <a:t>từ</a:t>
            </a:r>
            <a:r>
              <a:rPr lang="en-US" b="0" i="0" dirty="0">
                <a:solidFill>
                  <a:srgbClr val="212121"/>
                </a:solidFill>
                <a:effectLst/>
                <a:latin typeface="Roboto" panose="02000000000000000000" pitchFamily="2" charset="0"/>
              </a:rPr>
              <a:t> </a:t>
            </a:r>
            <a:r>
              <a:rPr lang="vi-VN" b="0" i="0" dirty="0">
                <a:solidFill>
                  <a:srgbClr val="212121"/>
                </a:solidFill>
                <a:effectLst/>
                <a:latin typeface="Roboto" panose="02000000000000000000" pitchFamily="2" charset="0"/>
              </a:rPr>
              <a:t>1-30 tuổi, đột quỵ là một tình trạng hiếm gặp nhưng không phải là không thể xảy ra. đột quỵ ở trẻ sơ sinh thường xảy ra ở những nhóm nguy cơ cụ thể, chẳng hạn như trẻ sinh non, bị dị tật tim bẩm sinh, bị chấn thương khi sinh hoặc mắc một số bệnh lý làm tăng nguy cơ đông máu. Nguyên nhân gây đột quỵ ở trẻ sơ sinh có thể khác nhau, bao gồm các vấn đề về mạch máu hoặc cục máu đông trong não.</a:t>
            </a:r>
          </a:p>
          <a:p>
            <a:pPr algn="l">
              <a:buFont typeface="Arial" panose="020B0604020202020204" pitchFamily="34" charset="0"/>
              <a:buChar char="•"/>
            </a:pPr>
            <a:r>
              <a:rPr lang="vi-VN" b="0" i="0" dirty="0">
                <a:solidFill>
                  <a:srgbClr val="212121"/>
                </a:solidFill>
                <a:effectLst/>
                <a:latin typeface="Roboto" panose="02000000000000000000" pitchFamily="2" charset="0"/>
              </a:rPr>
              <a:t>Phần lớn những người bị đột quỵ đều ở độ tuổi từ 40 đến 80, mức đường huyết trung bình từ 60-120 và 170-240</a:t>
            </a: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19</a:t>
            </a:fld>
            <a:endParaRPr lang="zh-CN" altLang="en-US"/>
          </a:p>
        </p:txBody>
      </p:sp>
    </p:spTree>
    <p:extLst>
      <p:ext uri="{BB962C8B-B14F-4D97-AF65-F5344CB8AC3E}">
        <p14:creationId xmlns:p14="http://schemas.microsoft.com/office/powerpoint/2010/main" val="2992611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2</a:t>
            </a:fld>
            <a:endParaRPr lang="zh-CN" altLang="en-US"/>
          </a:p>
        </p:txBody>
      </p:sp>
    </p:spTree>
    <p:extLst>
      <p:ext uri="{BB962C8B-B14F-4D97-AF65-F5344CB8AC3E}">
        <p14:creationId xmlns:p14="http://schemas.microsoft.com/office/powerpoint/2010/main" val="472121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vi-VN" b="0" i="0" dirty="0">
                <a:solidFill>
                  <a:srgbClr val="212121"/>
                </a:solidFill>
                <a:effectLst/>
                <a:latin typeface="Roboto" panose="02000000000000000000" pitchFamily="2" charset="0"/>
              </a:rPr>
              <a:t>Từ kết quả truy vấn này, có thể thấy có hai cá nhân bị đột quỵ khi mới hơn 1 tuổi và 14 tuổi.</a:t>
            </a:r>
          </a:p>
          <a:p>
            <a:pPr algn="l">
              <a:buFont typeface="Arial" panose="020B0604020202020204" pitchFamily="34" charset="0"/>
              <a:buChar char="•"/>
            </a:pPr>
            <a:r>
              <a:rPr lang="vi-VN" b="0" i="0" dirty="0">
                <a:solidFill>
                  <a:srgbClr val="212121"/>
                </a:solidFill>
                <a:effectLst/>
                <a:latin typeface="Roboto" panose="02000000000000000000" pitchFamily="2" charset="0"/>
              </a:rPr>
              <a:t>Cả hai đều là nữ và không có ghi nhận bị bệnh về tim và tăng huyết áp.</a:t>
            </a:r>
          </a:p>
          <a:p>
            <a:pPr algn="l">
              <a:buFont typeface="Arial" panose="020B0604020202020204" pitchFamily="34" charset="0"/>
              <a:buChar char="•"/>
            </a:pPr>
            <a:r>
              <a:rPr lang="vi-VN" b="0" i="0" dirty="0">
                <a:solidFill>
                  <a:srgbClr val="212121"/>
                </a:solidFill>
                <a:effectLst/>
                <a:latin typeface="Roboto" panose="02000000000000000000" pitchFamily="2" charset="0"/>
              </a:rPr>
              <a:t>Chỉ số đường huyết trung bình và BMI ở trong nhóm thấp.Điều này cho thấy đột quỵ có thể xảy ra ở độ tuổi rất trẻ và nên được quan tâm đặc biệt trong việc phân tích nguy cơ đột quỵ ở các nhóm tuổi trẻ hơn.</a:t>
            </a: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20</a:t>
            </a:fld>
            <a:endParaRPr lang="zh-CN" altLang="en-US"/>
          </a:p>
        </p:txBody>
      </p:sp>
    </p:spTree>
    <p:extLst>
      <p:ext uri="{BB962C8B-B14F-4D97-AF65-F5344CB8AC3E}">
        <p14:creationId xmlns:p14="http://schemas.microsoft.com/office/powerpoint/2010/main" val="461458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vi-VN" b="0" i="0" dirty="0">
                <a:solidFill>
                  <a:srgbClr val="212121"/>
                </a:solidFill>
                <a:effectLst/>
                <a:latin typeface="Roboto" panose="02000000000000000000" pitchFamily="2" charset="0"/>
              </a:rPr>
              <a:t>Giới tính phổ biến nhất là nữ ("Femal").</a:t>
            </a:r>
          </a:p>
          <a:p>
            <a:pPr algn="l">
              <a:buFont typeface="Arial" panose="020B0604020202020204" pitchFamily="34" charset="0"/>
              <a:buChar char="•"/>
            </a:pPr>
            <a:r>
              <a:rPr lang="vi-VN" b="0" i="0" dirty="0">
                <a:solidFill>
                  <a:srgbClr val="212121"/>
                </a:solidFill>
                <a:effectLst/>
                <a:latin typeface="Roboto" panose="02000000000000000000" pitchFamily="2" charset="0"/>
              </a:rPr>
              <a:t>Hầu hết mọi người trả lời đều về tình trạng hôn nhân là đã có gia đình ("Yes").</a:t>
            </a:r>
          </a:p>
          <a:p>
            <a:pPr algn="l">
              <a:buFont typeface="Arial" panose="020B0604020202020204" pitchFamily="34" charset="0"/>
              <a:buChar char="•"/>
            </a:pPr>
            <a:r>
              <a:rPr lang="vi-VN" b="0" i="0" dirty="0">
                <a:solidFill>
                  <a:srgbClr val="212121"/>
                </a:solidFill>
                <a:effectLst/>
                <a:latin typeface="Roboto" panose="02000000000000000000" pitchFamily="2" charset="0"/>
              </a:rPr>
              <a:t>Hầu hết đều giữ bí mật về công việc của họ ("Private").</a:t>
            </a:r>
          </a:p>
          <a:p>
            <a:pPr algn="l">
              <a:buFont typeface="Arial" panose="020B0604020202020204" pitchFamily="34" charset="0"/>
              <a:buChar char="•"/>
            </a:pPr>
            <a:r>
              <a:rPr lang="vi-VN" b="0" i="0" dirty="0">
                <a:solidFill>
                  <a:srgbClr val="212121"/>
                </a:solidFill>
                <a:effectLst/>
                <a:latin typeface="Roboto" panose="02000000000000000000" pitchFamily="2" charset="0"/>
              </a:rPr>
              <a:t>Đa số sống ở khu vực thành thị ("Urban").</a:t>
            </a:r>
          </a:p>
          <a:p>
            <a:pPr algn="l">
              <a:buFont typeface="Arial" panose="020B0604020202020204" pitchFamily="34" charset="0"/>
              <a:buChar char="•"/>
            </a:pPr>
            <a:r>
              <a:rPr lang="vi-VN" b="0" i="0" dirty="0">
                <a:solidFill>
                  <a:srgbClr val="212121"/>
                </a:solidFill>
                <a:effectLst/>
                <a:latin typeface="Roboto" panose="02000000000000000000" pitchFamily="2" charset="0"/>
              </a:rPr>
              <a:t>Hầu hết chưa bao giờ hút thuốc ("never smoked").</a:t>
            </a: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21</a:t>
            </a:fld>
            <a:endParaRPr lang="zh-CN" altLang="en-US"/>
          </a:p>
        </p:txBody>
      </p:sp>
    </p:spTree>
    <p:extLst>
      <p:ext uri="{BB962C8B-B14F-4D97-AF65-F5344CB8AC3E}">
        <p14:creationId xmlns:p14="http://schemas.microsoft.com/office/powerpoint/2010/main" val="2846267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b="0" i="0" dirty="0">
                <a:solidFill>
                  <a:srgbClr val="ECECEC"/>
                </a:solidFill>
                <a:effectLst/>
                <a:latin typeface="Söhne"/>
              </a:rPr>
              <a:t>Các giá trị outlier có thể ảnh hưởng đến việc chạy các mô hình dự đoán của máy học một cách tiêu cực, và có thể có những ảnh hưởng</a:t>
            </a:r>
            <a:r>
              <a:rPr lang="en-US" b="0" i="0" dirty="0">
                <a:solidFill>
                  <a:srgbClr val="ECECEC"/>
                </a:solidFill>
                <a:effectLst/>
                <a:latin typeface="Söhne"/>
              </a:rPr>
              <a:t> </a:t>
            </a:r>
            <a:r>
              <a:rPr lang="en-US" b="0" i="0" dirty="0" err="1">
                <a:solidFill>
                  <a:srgbClr val="ECECEC"/>
                </a:solidFill>
                <a:effectLst/>
                <a:latin typeface="Söhne"/>
              </a:rPr>
              <a:t>đến</a:t>
            </a:r>
            <a:r>
              <a:rPr lang="en-US" b="0" i="0" dirty="0">
                <a:solidFill>
                  <a:srgbClr val="ECECEC"/>
                </a:solidFill>
                <a:effectLst/>
                <a:latin typeface="Söhne"/>
              </a:rPr>
              <a:t> </a:t>
            </a:r>
            <a:r>
              <a:rPr lang="en-US" b="0" i="0" dirty="0" err="1">
                <a:solidFill>
                  <a:srgbClr val="ECECEC"/>
                </a:solidFill>
                <a:effectLst/>
                <a:latin typeface="Söhne"/>
              </a:rPr>
              <a:t>hiệu</a:t>
            </a:r>
            <a:r>
              <a:rPr lang="en-US" b="0" i="0" dirty="0">
                <a:solidFill>
                  <a:srgbClr val="ECECEC"/>
                </a:solidFill>
                <a:effectLst/>
                <a:latin typeface="Söhne"/>
              </a:rPr>
              <a:t> </a:t>
            </a:r>
            <a:r>
              <a:rPr lang="en-US" b="0" i="0" dirty="0" err="1">
                <a:solidFill>
                  <a:srgbClr val="ECECEC"/>
                </a:solidFill>
                <a:effectLst/>
                <a:latin typeface="Söhne"/>
              </a:rPr>
              <a:t>suất</a:t>
            </a:r>
            <a:r>
              <a:rPr lang="en-US" b="0" i="0" dirty="0">
                <a:solidFill>
                  <a:srgbClr val="ECECEC"/>
                </a:solidFill>
                <a:effectLst/>
                <a:latin typeface="Söhne"/>
              </a:rPr>
              <a:t>, </a:t>
            </a:r>
            <a:r>
              <a:rPr lang="en-US" b="0" i="0" dirty="0" err="1">
                <a:solidFill>
                  <a:srgbClr val="ECECEC"/>
                </a:solidFill>
                <a:effectLst/>
                <a:latin typeface="Söhne"/>
              </a:rPr>
              <a:t>tính</a:t>
            </a:r>
            <a:r>
              <a:rPr lang="en-US" b="0" i="0" dirty="0">
                <a:solidFill>
                  <a:srgbClr val="ECECEC"/>
                </a:solidFill>
                <a:effectLst/>
                <a:latin typeface="Söhne"/>
              </a:rPr>
              <a:t> </a:t>
            </a:r>
            <a:r>
              <a:rPr lang="en-US" b="0" i="0" dirty="0" err="1">
                <a:solidFill>
                  <a:srgbClr val="ECECEC"/>
                </a:solidFill>
                <a:effectLst/>
                <a:latin typeface="Söhne"/>
              </a:rPr>
              <a:t>ổn</a:t>
            </a:r>
            <a:r>
              <a:rPr lang="en-US" b="0" i="0" dirty="0">
                <a:solidFill>
                  <a:srgbClr val="ECECEC"/>
                </a:solidFill>
                <a:effectLst/>
                <a:latin typeface="Söhne"/>
              </a:rPr>
              <a:t> </a:t>
            </a:r>
            <a:r>
              <a:rPr lang="en-US" b="0" i="0" dirty="0" err="1">
                <a:solidFill>
                  <a:srgbClr val="ECECEC"/>
                </a:solidFill>
                <a:effectLst/>
                <a:latin typeface="Söhne"/>
              </a:rPr>
              <a:t>định</a:t>
            </a:r>
            <a:r>
              <a:rPr lang="en-US" b="0" i="0" dirty="0">
                <a:solidFill>
                  <a:srgbClr val="ECECEC"/>
                </a:solidFill>
                <a:effectLst/>
                <a:latin typeface="Söhne"/>
              </a:rPr>
              <a:t>  </a:t>
            </a:r>
            <a:r>
              <a:rPr lang="en-US" b="0" i="0" dirty="0" err="1">
                <a:solidFill>
                  <a:srgbClr val="ECECEC"/>
                </a:solidFill>
                <a:effectLst/>
                <a:latin typeface="Söhne"/>
              </a:rPr>
              <a:t>và</a:t>
            </a:r>
            <a:r>
              <a:rPr lang="en-US" b="0" i="0" dirty="0">
                <a:solidFill>
                  <a:srgbClr val="ECECEC"/>
                </a:solidFill>
                <a:effectLst/>
                <a:latin typeface="Söhne"/>
              </a:rPr>
              <a:t> </a:t>
            </a:r>
            <a:r>
              <a:rPr lang="en-US" b="0" i="0" dirty="0" err="1">
                <a:solidFill>
                  <a:srgbClr val="ECECEC"/>
                </a:solidFill>
                <a:effectLst/>
                <a:latin typeface="Söhne"/>
              </a:rPr>
              <a:t>tối</a:t>
            </a:r>
            <a:r>
              <a:rPr lang="en-US" b="0" i="0" dirty="0">
                <a:solidFill>
                  <a:srgbClr val="ECECEC"/>
                </a:solidFill>
                <a:effectLst/>
                <a:latin typeface="Söhne"/>
              </a:rPr>
              <a:t> </a:t>
            </a:r>
            <a:r>
              <a:rPr lang="en-US" b="0" i="0" dirty="0" err="1">
                <a:solidFill>
                  <a:srgbClr val="ECECEC"/>
                </a:solidFill>
                <a:effectLst/>
                <a:latin typeface="Söhne"/>
              </a:rPr>
              <a:t>ưu</a:t>
            </a:r>
            <a:r>
              <a:rPr lang="en-US" b="0" i="0" dirty="0">
                <a:solidFill>
                  <a:srgbClr val="ECECEC"/>
                </a:solidFill>
                <a:effectLst/>
                <a:latin typeface="Söhne"/>
              </a:rPr>
              <a:t> </a:t>
            </a:r>
            <a:r>
              <a:rPr lang="en-US" b="0" i="0" dirty="0" err="1">
                <a:solidFill>
                  <a:srgbClr val="ECECEC"/>
                </a:solidFill>
                <a:effectLst/>
                <a:latin typeface="Söhne"/>
              </a:rPr>
              <a:t>hóa</a:t>
            </a:r>
            <a:r>
              <a:rPr lang="en-US" b="0" i="0" dirty="0">
                <a:solidFill>
                  <a:srgbClr val="ECECEC"/>
                </a:solidFill>
                <a:effectLst/>
                <a:latin typeface="Söhne"/>
              </a:rPr>
              <a:t> </a:t>
            </a:r>
            <a:r>
              <a:rPr lang="en-US" b="0" i="0" dirty="0" err="1">
                <a:solidFill>
                  <a:srgbClr val="ECECEC"/>
                </a:solidFill>
                <a:effectLst/>
                <a:latin typeface="Söhne"/>
              </a:rPr>
              <a:t>của</a:t>
            </a:r>
            <a:r>
              <a:rPr lang="en-US" b="0" i="0" dirty="0">
                <a:solidFill>
                  <a:srgbClr val="ECECEC"/>
                </a:solidFill>
                <a:effectLst/>
                <a:latin typeface="Söhne"/>
              </a:rPr>
              <a:t> </a:t>
            </a:r>
            <a:r>
              <a:rPr lang="en-US" b="0" i="0" dirty="0" err="1">
                <a:solidFill>
                  <a:srgbClr val="ECECEC"/>
                </a:solidFill>
                <a:effectLst/>
                <a:latin typeface="Söhne"/>
              </a:rPr>
              <a:t>mô</a:t>
            </a:r>
            <a:r>
              <a:rPr lang="en-US" b="0" i="0" dirty="0">
                <a:solidFill>
                  <a:srgbClr val="ECECEC"/>
                </a:solidFill>
                <a:effectLst/>
                <a:latin typeface="Söhne"/>
              </a:rPr>
              <a:t> </a:t>
            </a:r>
            <a:r>
              <a:rPr lang="en-US" b="0" i="0" dirty="0" err="1">
                <a:solidFill>
                  <a:srgbClr val="ECECEC"/>
                </a:solidFill>
                <a:effectLst/>
                <a:latin typeface="Söhne"/>
              </a:rPr>
              <a:t>hình</a:t>
            </a:r>
            <a:r>
              <a:rPr lang="en-US" b="0" i="0" dirty="0">
                <a:solidFill>
                  <a:srgbClr val="ECECEC"/>
                </a:solidFill>
                <a:effectLst/>
                <a:latin typeface="Söhne"/>
              </a:rPr>
              <a:t>.</a:t>
            </a:r>
          </a:p>
          <a:p>
            <a:r>
              <a:rPr lang="vi-VN" b="0" i="0" dirty="0">
                <a:solidFill>
                  <a:srgbClr val="ECECEC"/>
                </a:solidFill>
                <a:effectLst/>
                <a:latin typeface="Söhne"/>
              </a:rPr>
              <a:t>Vì vậy, việc xử lý các giá trị outlier có thể là một phần quan trọng của quy trình tiền xử lý dữ liệu trước khi huấn luyện mô hình. Điều này có thể bao gồm loại bỏ các giá trị outlier, thay thế chúng bằng các giá trị phù hợp, hoặc sử dụng các phương pháp khác để ổn định hóa dữ liệu.</a:t>
            </a:r>
            <a:endParaRPr lang="en-US" b="0" i="0" dirty="0">
              <a:solidFill>
                <a:srgbClr val="ECECEC"/>
              </a:solidFill>
              <a:effectLst/>
              <a:latin typeface="Söhne"/>
            </a:endParaRPr>
          </a:p>
          <a:p>
            <a:pPr algn="l"/>
            <a:r>
              <a:rPr lang="vi-VN" b="0" i="0" dirty="0">
                <a:solidFill>
                  <a:srgbClr val="ECECEC"/>
                </a:solidFill>
                <a:effectLst/>
                <a:latin typeface="Söhne"/>
              </a:rPr>
              <a:t>một số cách bạn có thể xử lý outlier:</a:t>
            </a:r>
          </a:p>
          <a:p>
            <a:r>
              <a:rPr lang="vi-VN" b="1" i="0" dirty="0">
                <a:solidFill>
                  <a:srgbClr val="ECECEC"/>
                </a:solidFill>
                <a:effectLst/>
                <a:latin typeface="Söhne"/>
              </a:rPr>
              <a:t>Thay thế các giá trị outlier</a:t>
            </a:r>
            <a:r>
              <a:rPr lang="en-US" b="0" i="0" dirty="0">
                <a:solidFill>
                  <a:srgbClr val="ECECEC"/>
                </a:solidFill>
                <a:effectLst/>
                <a:latin typeface="Söhne"/>
              </a:rPr>
              <a:t> </a:t>
            </a:r>
            <a:r>
              <a:rPr lang="en-US" b="0" i="0" dirty="0" err="1">
                <a:solidFill>
                  <a:srgbClr val="ECECEC"/>
                </a:solidFill>
                <a:effectLst/>
                <a:latin typeface="Söhne"/>
              </a:rPr>
              <a:t>hoặc</a:t>
            </a:r>
            <a:r>
              <a:rPr lang="en-US" b="0" i="0" dirty="0">
                <a:solidFill>
                  <a:srgbClr val="ECECEC"/>
                </a:solidFill>
                <a:effectLst/>
                <a:latin typeface="Söhne"/>
              </a:rPr>
              <a:t> </a:t>
            </a:r>
            <a:r>
              <a:rPr lang="en-US" b="0" i="0" dirty="0" err="1">
                <a:solidFill>
                  <a:srgbClr val="ECECEC"/>
                </a:solidFill>
                <a:effectLst/>
                <a:latin typeface="Söhne"/>
              </a:rPr>
              <a:t>loại</a:t>
            </a:r>
            <a:r>
              <a:rPr lang="en-US" b="0" i="0" dirty="0">
                <a:solidFill>
                  <a:srgbClr val="ECECEC"/>
                </a:solidFill>
                <a:effectLst/>
                <a:latin typeface="Söhne"/>
              </a:rPr>
              <a:t> </a:t>
            </a:r>
            <a:r>
              <a:rPr lang="en-US" b="0" i="0" dirty="0" err="1">
                <a:solidFill>
                  <a:srgbClr val="ECECEC"/>
                </a:solidFill>
                <a:effectLst/>
                <a:latin typeface="Söhne"/>
              </a:rPr>
              <a:t>bỏ</a:t>
            </a:r>
            <a:r>
              <a:rPr lang="en-US" b="0" i="0" dirty="0">
                <a:solidFill>
                  <a:srgbClr val="ECECEC"/>
                </a:solidFill>
                <a:effectLst/>
                <a:latin typeface="Söhne"/>
              </a:rPr>
              <a:t> </a:t>
            </a:r>
            <a:r>
              <a:rPr lang="en-US" b="0" i="0" dirty="0" err="1">
                <a:solidFill>
                  <a:srgbClr val="ECECEC"/>
                </a:solidFill>
                <a:effectLst/>
                <a:latin typeface="Söhne"/>
              </a:rPr>
              <a:t>giá</a:t>
            </a:r>
            <a:r>
              <a:rPr lang="en-US" b="0" i="0" dirty="0">
                <a:solidFill>
                  <a:srgbClr val="ECECEC"/>
                </a:solidFill>
                <a:effectLst/>
                <a:latin typeface="Söhne"/>
              </a:rPr>
              <a:t> </a:t>
            </a:r>
            <a:r>
              <a:rPr lang="en-US" b="0" i="0" dirty="0" err="1">
                <a:solidFill>
                  <a:srgbClr val="ECECEC"/>
                </a:solidFill>
                <a:effectLst/>
                <a:latin typeface="Söhne"/>
              </a:rPr>
              <a:t>trị</a:t>
            </a:r>
            <a:r>
              <a:rPr lang="en-US" b="0" i="0" dirty="0">
                <a:solidFill>
                  <a:srgbClr val="ECECEC"/>
                </a:solidFill>
                <a:effectLst/>
                <a:latin typeface="Söhne"/>
              </a:rPr>
              <a:t> outlier </a:t>
            </a:r>
            <a:r>
              <a:rPr lang="en-US" b="0" i="0" dirty="0" err="1">
                <a:solidFill>
                  <a:srgbClr val="ECECEC"/>
                </a:solidFill>
                <a:effectLst/>
                <a:latin typeface="Söhne"/>
              </a:rPr>
              <a:t>tuy</a:t>
            </a:r>
            <a:r>
              <a:rPr lang="en-US" b="0" i="0" dirty="0">
                <a:solidFill>
                  <a:srgbClr val="ECECEC"/>
                </a:solidFill>
                <a:effectLst/>
                <a:latin typeface="Söhne"/>
              </a:rPr>
              <a:t> </a:t>
            </a:r>
            <a:r>
              <a:rPr lang="en-US" b="0" i="0" dirty="0" err="1">
                <a:solidFill>
                  <a:srgbClr val="ECECEC"/>
                </a:solidFill>
                <a:effectLst/>
                <a:latin typeface="Söhne"/>
              </a:rPr>
              <a:t>nhiên</a:t>
            </a:r>
            <a:r>
              <a:rPr lang="en-US" b="0" i="0" dirty="0">
                <a:solidFill>
                  <a:srgbClr val="ECECEC"/>
                </a:solidFill>
                <a:effectLst/>
                <a:latin typeface="Söhne"/>
              </a:rPr>
              <a:t> </a:t>
            </a:r>
            <a:r>
              <a:rPr lang="vi-VN" b="0" i="0" dirty="0">
                <a:solidFill>
                  <a:srgbClr val="ECECEC"/>
                </a:solidFill>
                <a:effectLst/>
                <a:latin typeface="Söhne"/>
              </a:rPr>
              <a:t>cần cân nhắc cẩn thận vì việc loại bỏ quá nhiều dữ liệu có thể làm mất đi thông tin quan trọng.</a:t>
            </a:r>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22</a:t>
            </a:fld>
            <a:endParaRPr lang="zh-CN" altLang="en-US"/>
          </a:p>
        </p:txBody>
      </p:sp>
    </p:spTree>
    <p:extLst>
      <p:ext uri="{BB962C8B-B14F-4D97-AF65-F5344CB8AC3E}">
        <p14:creationId xmlns:p14="http://schemas.microsoft.com/office/powerpoint/2010/main" val="2645580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vi-VN" b="0" i="0" dirty="0">
                <a:solidFill>
                  <a:srgbClr val="ECECEC"/>
                </a:solidFill>
                <a:effectLst/>
                <a:latin typeface="Söhne"/>
              </a:rPr>
              <a:t>MinMaxScaler không được thiết kế đặc biệt để xử lý các giá trị outlier. Thay vào đó, nó thực hiện một phép biến đổi tuyến tính để đưa các giá trị về trong một phạm vi cố định (thông thường là [0, 1]) mà không quan tâm đến việc có các giá trị outlier hay không. Điều này có nghĩa là nếu có các giá trị outlier, chúng vẫn sẽ được biến đổi theo cùng một phép biến đổi tuyến tính như các giá trị khác.</a:t>
            </a:r>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23</a:t>
            </a:fld>
            <a:endParaRPr lang="zh-CN" altLang="en-US"/>
          </a:p>
        </p:txBody>
      </p:sp>
    </p:spTree>
    <p:extLst>
      <p:ext uri="{BB962C8B-B14F-4D97-AF65-F5344CB8AC3E}">
        <p14:creationId xmlns:p14="http://schemas.microsoft.com/office/powerpoint/2010/main" val="1265344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24</a:t>
            </a:fld>
            <a:endParaRPr lang="zh-CN" altLang="en-US"/>
          </a:p>
        </p:txBody>
      </p:sp>
    </p:spTree>
    <p:extLst>
      <p:ext uri="{BB962C8B-B14F-4D97-AF65-F5344CB8AC3E}">
        <p14:creationId xmlns:p14="http://schemas.microsoft.com/office/powerpoint/2010/main" val="3306985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25</a:t>
            </a:fld>
            <a:endParaRPr lang="zh-CN" altLang="en-US"/>
          </a:p>
        </p:txBody>
      </p:sp>
    </p:spTree>
    <p:extLst>
      <p:ext uri="{BB962C8B-B14F-4D97-AF65-F5344CB8AC3E}">
        <p14:creationId xmlns:p14="http://schemas.microsoft.com/office/powerpoint/2010/main" val="1148699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xử lý các đặc trưng số (numeric features) trong một quy trình tiền xử lý dữ liệu. Dưới đây là giải thích từng bước trong Pipeline:</a:t>
            </a:r>
            <a:r>
              <a:rPr lang="en-US" b="0" i="0" dirty="0">
                <a:solidFill>
                  <a:srgbClr val="ECECEC"/>
                </a:solidFill>
                <a:effectLst/>
                <a:latin typeface="Söhne"/>
              </a:rPr>
              <a:t> </a:t>
            </a:r>
            <a:r>
              <a:rPr lang="vi-VN" b="1" i="0" dirty="0">
                <a:solidFill>
                  <a:srgbClr val="ECECEC"/>
                </a:solidFill>
                <a:effectLst/>
                <a:latin typeface="Söhne"/>
              </a:rPr>
              <a:t>Scaler (Chuẩn hóa dữ liệu)</a:t>
            </a:r>
            <a:r>
              <a:rPr lang="vi-VN" b="0" i="0" dirty="0">
                <a:solidFill>
                  <a:srgbClr val="ECECEC"/>
                </a:solidFill>
                <a:effectLst/>
                <a:latin typeface="Söhne"/>
              </a:rPr>
              <a:t>:</a:t>
            </a:r>
          </a:p>
          <a:p>
            <a:pPr algn="l">
              <a:buFont typeface="Arial" panose="020B0604020202020204" pitchFamily="34" charset="0"/>
              <a:buChar char="•"/>
            </a:pPr>
            <a:r>
              <a:rPr lang="vi-VN" b="0" i="0" dirty="0">
                <a:solidFill>
                  <a:srgbClr val="ECECEC"/>
                </a:solidFill>
                <a:effectLst/>
                <a:latin typeface="Söhne"/>
              </a:rPr>
              <a:t>Bước này sử dụng StandardScaler để chuẩn hóa dữ liệu.</a:t>
            </a:r>
            <a:endParaRPr lang="en-US" b="0" i="0" dirty="0">
              <a:solidFill>
                <a:srgbClr val="ECECEC"/>
              </a:solidFill>
              <a:effectLst/>
              <a:latin typeface="Söhne"/>
            </a:endParaRPr>
          </a:p>
          <a:p>
            <a:pPr algn="l"/>
            <a:r>
              <a:rPr lang="vi-VN" b="1" i="0" dirty="0">
                <a:solidFill>
                  <a:srgbClr val="ECECEC"/>
                </a:solidFill>
                <a:effectLst/>
                <a:latin typeface="Söhne"/>
              </a:rPr>
              <a:t>PowerTransformer (Biến đổi dữ liệu)</a:t>
            </a:r>
            <a:r>
              <a:rPr lang="vi-VN" b="0" i="0" dirty="0">
                <a:solidFill>
                  <a:srgbClr val="ECECEC"/>
                </a:solidFill>
                <a:effectLst/>
                <a:latin typeface="Söhne"/>
              </a:rPr>
              <a:t>:</a:t>
            </a:r>
          </a:p>
          <a:p>
            <a:pPr algn="l">
              <a:buFont typeface="Arial" panose="020B0604020202020204" pitchFamily="34" charset="0"/>
              <a:buChar char="•"/>
            </a:pPr>
            <a:r>
              <a:rPr lang="vi-VN" b="0" i="0" dirty="0">
                <a:solidFill>
                  <a:srgbClr val="ECECEC"/>
                </a:solidFill>
                <a:effectLst/>
                <a:latin typeface="Söhne"/>
              </a:rPr>
              <a:t>Bước này sử dụng PowerTransformer để biến đổi dữ liệu.</a:t>
            </a:r>
          </a:p>
          <a:p>
            <a:pPr algn="l">
              <a:buFont typeface="Arial" panose="020B0604020202020204" pitchFamily="34" charset="0"/>
              <a:buChar char="•"/>
            </a:pPr>
            <a:r>
              <a:rPr lang="en-US" b="0" i="0" dirty="0">
                <a:solidFill>
                  <a:srgbClr val="ECECEC"/>
                </a:solidFill>
                <a:effectLst/>
                <a:latin typeface="Söhne"/>
              </a:rPr>
              <a:t>t</a:t>
            </a:r>
            <a:r>
              <a:rPr lang="vi-VN" b="0" i="0" dirty="0">
                <a:solidFill>
                  <a:srgbClr val="ECECEC"/>
                </a:solidFill>
                <a:effectLst/>
                <a:latin typeface="Söhne"/>
              </a:rPr>
              <a:t>rong đoạn mã, </a:t>
            </a:r>
            <a:r>
              <a:rPr lang="vi-VN" dirty="0"/>
              <a:t>method='yeo-johnson'</a:t>
            </a:r>
            <a:r>
              <a:rPr lang="vi-VN" b="0" i="0" dirty="0">
                <a:solidFill>
                  <a:srgbClr val="ECECEC"/>
                </a:solidFill>
                <a:effectLst/>
                <a:latin typeface="Söhne"/>
              </a:rPr>
              <a:t> chỉ định phương pháp biến đổi Yeo-Johnson, một phương pháp biến đổi dữ liệu được sử dụng để giảm các đặc điểm không chuẩn của dữ liệu.</a:t>
            </a:r>
            <a:endParaRPr lang="en-US" b="0" i="0" dirty="0">
              <a:solidFill>
                <a:srgbClr val="ECECEC"/>
              </a:solidFill>
              <a:effectLst/>
              <a:latin typeface="Söhne"/>
            </a:endParaRPr>
          </a:p>
          <a:p>
            <a:pPr algn="l">
              <a:buFont typeface="Arial" panose="020B0604020202020204" pitchFamily="34" charset="0"/>
              <a:buChar char="•"/>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26</a:t>
            </a:fld>
            <a:endParaRPr lang="zh-CN" altLang="en-US"/>
          </a:p>
        </p:txBody>
      </p:sp>
    </p:spTree>
    <p:extLst>
      <p:ext uri="{BB962C8B-B14F-4D97-AF65-F5344CB8AC3E}">
        <p14:creationId xmlns:p14="http://schemas.microsoft.com/office/powerpoint/2010/main" val="2550944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xử lý các đặc trưng số (numeric features) trong một quy trình tiền xử lý dữ liệu. Dưới đây là giải thích từng bước trong Pipeline:</a:t>
            </a:r>
            <a:r>
              <a:rPr lang="en-US" b="0" i="0" dirty="0">
                <a:solidFill>
                  <a:srgbClr val="ECECEC"/>
                </a:solidFill>
                <a:effectLst/>
                <a:latin typeface="Söhne"/>
              </a:rPr>
              <a:t> </a:t>
            </a:r>
            <a:r>
              <a:rPr lang="vi-VN" b="1" i="0" dirty="0">
                <a:solidFill>
                  <a:srgbClr val="ECECEC"/>
                </a:solidFill>
                <a:effectLst/>
                <a:latin typeface="Söhne"/>
              </a:rPr>
              <a:t>Scaler (Chuẩn hóa dữ liệu)</a:t>
            </a:r>
            <a:r>
              <a:rPr lang="vi-VN" b="0" i="0" dirty="0">
                <a:solidFill>
                  <a:srgbClr val="ECECEC"/>
                </a:solidFill>
                <a:effectLst/>
                <a:latin typeface="Söhne"/>
              </a:rPr>
              <a:t>:</a:t>
            </a:r>
          </a:p>
          <a:p>
            <a:pPr algn="l">
              <a:buFont typeface="Arial" panose="020B0604020202020204" pitchFamily="34" charset="0"/>
              <a:buChar char="•"/>
            </a:pPr>
            <a:r>
              <a:rPr lang="vi-VN" b="0" i="0" dirty="0">
                <a:solidFill>
                  <a:srgbClr val="ECECEC"/>
                </a:solidFill>
                <a:effectLst/>
                <a:latin typeface="Söhne"/>
              </a:rPr>
              <a:t>Bước này sử dụng StandardScaler để chuẩn hóa dữ liệu.</a:t>
            </a:r>
            <a:endParaRPr lang="en-US" b="0" i="0" dirty="0">
              <a:solidFill>
                <a:srgbClr val="ECECEC"/>
              </a:solidFill>
              <a:effectLst/>
              <a:latin typeface="Söhne"/>
            </a:endParaRPr>
          </a:p>
          <a:p>
            <a:pPr algn="l"/>
            <a:r>
              <a:rPr lang="vi-VN" b="1" i="0" dirty="0">
                <a:solidFill>
                  <a:srgbClr val="ECECEC"/>
                </a:solidFill>
                <a:effectLst/>
                <a:latin typeface="Söhne"/>
              </a:rPr>
              <a:t>PowerTransformer (Biến đổi dữ liệu)</a:t>
            </a:r>
            <a:r>
              <a:rPr lang="vi-VN" b="0" i="0" dirty="0">
                <a:solidFill>
                  <a:srgbClr val="ECECEC"/>
                </a:solidFill>
                <a:effectLst/>
                <a:latin typeface="Söhne"/>
              </a:rPr>
              <a:t>:</a:t>
            </a:r>
          </a:p>
          <a:p>
            <a:pPr algn="l">
              <a:buFont typeface="Arial" panose="020B0604020202020204" pitchFamily="34" charset="0"/>
              <a:buChar char="•"/>
            </a:pPr>
            <a:r>
              <a:rPr lang="vi-VN" b="0" i="0" dirty="0">
                <a:solidFill>
                  <a:srgbClr val="ECECEC"/>
                </a:solidFill>
                <a:effectLst/>
                <a:latin typeface="Söhne"/>
              </a:rPr>
              <a:t>Bước này sử dụng PowerTransformer để biến đổi dữ liệu.</a:t>
            </a:r>
          </a:p>
          <a:p>
            <a:pPr algn="l">
              <a:buFont typeface="Arial" panose="020B0604020202020204" pitchFamily="34" charset="0"/>
              <a:buChar char="•"/>
            </a:pPr>
            <a:r>
              <a:rPr lang="en-US" b="0" i="0" dirty="0">
                <a:solidFill>
                  <a:srgbClr val="ECECEC"/>
                </a:solidFill>
                <a:effectLst/>
                <a:latin typeface="Söhne"/>
              </a:rPr>
              <a:t>t</a:t>
            </a:r>
            <a:r>
              <a:rPr lang="vi-VN" b="0" i="0" dirty="0">
                <a:solidFill>
                  <a:srgbClr val="ECECEC"/>
                </a:solidFill>
                <a:effectLst/>
                <a:latin typeface="Söhne"/>
              </a:rPr>
              <a:t>rong đoạn mã, </a:t>
            </a:r>
            <a:r>
              <a:rPr lang="vi-VN" dirty="0"/>
              <a:t>method='yeo-johnson'</a:t>
            </a:r>
            <a:r>
              <a:rPr lang="vi-VN" b="0" i="0" dirty="0">
                <a:solidFill>
                  <a:srgbClr val="ECECEC"/>
                </a:solidFill>
                <a:effectLst/>
                <a:latin typeface="Söhne"/>
              </a:rPr>
              <a:t> chỉ định phương pháp biến đổi Yeo-Johnson, một phương pháp biến đổi dữ liệu được sử dụng để giảm các đặc điểm không chuẩn của dữ liệu.</a:t>
            </a:r>
            <a:endParaRPr lang="en-US" b="0" i="0" dirty="0">
              <a:solidFill>
                <a:srgbClr val="ECECEC"/>
              </a:solidFill>
              <a:effectLst/>
              <a:latin typeface="Söhne"/>
            </a:endParaRPr>
          </a:p>
          <a:p>
            <a:pPr algn="l">
              <a:buFont typeface="Arial" panose="020B0604020202020204" pitchFamily="34" charset="0"/>
              <a:buChar char="•"/>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27</a:t>
            </a:fld>
            <a:endParaRPr lang="zh-CN" altLang="en-US"/>
          </a:p>
        </p:txBody>
      </p:sp>
    </p:spTree>
    <p:extLst>
      <p:ext uri="{BB962C8B-B14F-4D97-AF65-F5344CB8AC3E}">
        <p14:creationId xmlns:p14="http://schemas.microsoft.com/office/powerpoint/2010/main" val="4061311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vi-VN" b="0" i="0" dirty="0">
                <a:solidFill>
                  <a:srgbClr val="ECECEC"/>
                </a:solidFill>
                <a:effectLst/>
                <a:latin typeface="Söhne"/>
              </a:rPr>
              <a:t>Mô hình cây quyết định được sử dụng như một mô hình cơ sở. Dưới đây là các kết quả đánh giá của mô hình:</a:t>
            </a:r>
            <a:endParaRPr lang="en-US" b="0" i="0" dirty="0">
              <a:solidFill>
                <a:srgbClr val="ECECEC"/>
              </a:solidFill>
              <a:effectLst/>
              <a:latin typeface="Söhne"/>
            </a:endParaRPr>
          </a:p>
          <a:p>
            <a:pPr algn="l">
              <a:buFont typeface="Arial" panose="020B0604020202020204" pitchFamily="34" charset="0"/>
              <a:buNone/>
            </a:pPr>
            <a:r>
              <a:rPr lang="vi-VN" b="0" i="0" dirty="0">
                <a:solidFill>
                  <a:srgbClr val="ECECEC"/>
                </a:solidFill>
                <a:effectLst/>
                <a:latin typeface="Söhne"/>
              </a:rPr>
              <a:t>Độ chính xác89.37%</a:t>
            </a:r>
            <a:endParaRPr lang="en-US" b="0" i="0" dirty="0">
              <a:solidFill>
                <a:srgbClr val="ECECEC"/>
              </a:solidFill>
              <a:effectLst/>
              <a:latin typeface="Söhne"/>
            </a:endParaRPr>
          </a:p>
          <a:p>
            <a:pPr algn="l">
              <a:buFont typeface="Arial" panose="020B0604020202020204" pitchFamily="34" charset="0"/>
              <a:buChar char="•"/>
            </a:pPr>
            <a:r>
              <a:rPr lang="vi-VN" b="0" i="0" dirty="0">
                <a:solidFill>
                  <a:srgbClr val="ECECEC"/>
                </a:solidFill>
                <a:effectLst/>
                <a:latin typeface="Söhne"/>
              </a:rPr>
              <a:t>Trong ma trận này, có tổng cộng 1362 dự đoán đúng cho lớp 0, 8 dự đoán đúng cho lớp 1.</a:t>
            </a:r>
          </a:p>
          <a:p>
            <a:pPr algn="l">
              <a:buFont typeface="Arial" panose="020B0604020202020204" pitchFamily="34" charset="0"/>
              <a:buChar char="•"/>
            </a:pPr>
            <a:r>
              <a:rPr lang="vi-VN" b="0" i="0" dirty="0">
                <a:solidFill>
                  <a:srgbClr val="ECECEC"/>
                </a:solidFill>
                <a:effectLst/>
                <a:latin typeface="Söhne"/>
              </a:rPr>
              <a:t>Có 82 dự đoán sai cho lớp 0 và 81 dự đoán sai cho lớp 1.</a:t>
            </a:r>
            <a:endParaRPr lang="en-US" b="0" i="0" dirty="0">
              <a:solidFill>
                <a:srgbClr val="ECECEC"/>
              </a:solidFill>
              <a:effectLst/>
              <a:latin typeface="Söhne"/>
            </a:endParaRPr>
          </a:p>
          <a:p>
            <a:pPr algn="l">
              <a:buFont typeface="Arial" panose="020B0604020202020204" pitchFamily="34" charset="0"/>
              <a:buChar char="•"/>
            </a:pPr>
            <a:r>
              <a:rPr lang="vi-VN" b="0" i="0" dirty="0">
                <a:solidFill>
                  <a:srgbClr val="ECECEC"/>
                </a:solidFill>
                <a:effectLst/>
                <a:latin typeface="Söhne"/>
              </a:rPr>
              <a:t>Báo cáo phân loại (Classification Report):</a:t>
            </a:r>
          </a:p>
          <a:p>
            <a:pPr marL="742950" lvl="1" indent="-285750" algn="l">
              <a:buFont typeface="Arial" panose="020B0604020202020204" pitchFamily="34" charset="0"/>
              <a:buChar char="•"/>
            </a:pPr>
            <a:r>
              <a:rPr lang="vi-VN" b="0" i="0" dirty="0">
                <a:solidFill>
                  <a:srgbClr val="ECECEC"/>
                </a:solidFill>
                <a:effectLst/>
                <a:latin typeface="Söhne"/>
              </a:rPr>
              <a:t>Đối với lớp 0:</a:t>
            </a:r>
          </a:p>
          <a:p>
            <a:pPr marL="1143000" lvl="2" indent="-228600" algn="l">
              <a:buFont typeface="Arial" panose="020B0604020202020204" pitchFamily="34" charset="0"/>
              <a:buChar char="•"/>
            </a:pPr>
            <a:r>
              <a:rPr lang="vi-VN" b="0" i="0" dirty="0">
                <a:solidFill>
                  <a:srgbClr val="ECECEC"/>
                </a:solidFill>
                <a:effectLst/>
                <a:latin typeface="Söhne"/>
              </a:rPr>
              <a:t>Độ chính xác (Precision): 0.94</a:t>
            </a:r>
          </a:p>
          <a:p>
            <a:pPr marL="1143000" lvl="2" indent="-228600" algn="l">
              <a:buFont typeface="Arial" panose="020B0604020202020204" pitchFamily="34" charset="0"/>
              <a:buChar char="•"/>
            </a:pPr>
            <a:r>
              <a:rPr lang="vi-VN" b="0" i="0" dirty="0">
                <a:solidFill>
                  <a:srgbClr val="ECECEC"/>
                </a:solidFill>
                <a:effectLst/>
                <a:latin typeface="Söhne"/>
              </a:rPr>
              <a:t>Độ nhớ (Recall): 0.94</a:t>
            </a:r>
          </a:p>
          <a:p>
            <a:pPr marL="1143000" lvl="2" indent="-228600" algn="l">
              <a:buFont typeface="Arial" panose="020B0604020202020204" pitchFamily="34" charset="0"/>
              <a:buChar char="•"/>
            </a:pPr>
            <a:r>
              <a:rPr lang="vi-VN" b="0" i="0" dirty="0">
                <a:solidFill>
                  <a:srgbClr val="ECECEC"/>
                </a:solidFill>
                <a:effectLst/>
                <a:latin typeface="Söhne"/>
              </a:rPr>
              <a:t>F1-score: 0.94</a:t>
            </a:r>
          </a:p>
          <a:p>
            <a:pPr marL="742950" lvl="1" indent="-285750" algn="l">
              <a:buFont typeface="Arial" panose="020B0604020202020204" pitchFamily="34" charset="0"/>
              <a:buChar char="•"/>
            </a:pPr>
            <a:r>
              <a:rPr lang="vi-VN" b="0" i="0" dirty="0">
                <a:solidFill>
                  <a:srgbClr val="ECECEC"/>
                </a:solidFill>
                <a:effectLst/>
                <a:latin typeface="Söhne"/>
              </a:rPr>
              <a:t>Đối với lớp 1:</a:t>
            </a:r>
          </a:p>
          <a:p>
            <a:pPr marL="1143000" lvl="2" indent="-228600" algn="l">
              <a:buFont typeface="Arial" panose="020B0604020202020204" pitchFamily="34" charset="0"/>
              <a:buChar char="•"/>
            </a:pPr>
            <a:r>
              <a:rPr lang="vi-VN" b="0" i="0" dirty="0">
                <a:solidFill>
                  <a:srgbClr val="ECECEC"/>
                </a:solidFill>
                <a:effectLst/>
                <a:latin typeface="Söhne"/>
              </a:rPr>
              <a:t>Precision: 0.09</a:t>
            </a:r>
          </a:p>
          <a:p>
            <a:pPr marL="1143000" lvl="2" indent="-228600" algn="l">
              <a:buFont typeface="Arial" panose="020B0604020202020204" pitchFamily="34" charset="0"/>
              <a:buChar char="•"/>
            </a:pPr>
            <a:r>
              <a:rPr lang="vi-VN" b="0" i="0" dirty="0">
                <a:solidFill>
                  <a:srgbClr val="ECECEC"/>
                </a:solidFill>
                <a:effectLst/>
                <a:latin typeface="Söhne"/>
              </a:rPr>
              <a:t>Recall: 0.09</a:t>
            </a:r>
          </a:p>
          <a:p>
            <a:pPr marL="1143000" lvl="2" indent="-228600" algn="l">
              <a:buFont typeface="Arial" panose="020B0604020202020204" pitchFamily="34" charset="0"/>
              <a:buChar char="•"/>
            </a:pPr>
            <a:r>
              <a:rPr lang="vi-VN" b="0" i="0" dirty="0">
                <a:solidFill>
                  <a:srgbClr val="ECECEC"/>
                </a:solidFill>
                <a:effectLst/>
                <a:latin typeface="Söhne"/>
              </a:rPr>
              <a:t>F1-score: 0.09</a:t>
            </a:r>
          </a:p>
          <a:p>
            <a:pPr marL="742950" lvl="1" indent="-285750" algn="l">
              <a:buFont typeface="Arial" panose="020B0604020202020204" pitchFamily="34" charset="0"/>
              <a:buChar char="•"/>
            </a:pPr>
            <a:r>
              <a:rPr lang="vi-VN" b="0" i="0" dirty="0">
                <a:solidFill>
                  <a:srgbClr val="ECECEC"/>
                </a:solidFill>
                <a:effectLst/>
                <a:latin typeface="Söhne"/>
              </a:rPr>
              <a:t>Hỗ trợ (Support): 1444 cho lớp 0 và 89 cho lớp 1.</a:t>
            </a:r>
          </a:p>
          <a:p>
            <a:pPr algn="l">
              <a:buFont typeface="Arial" panose="020B0604020202020204" pitchFamily="34" charset="0"/>
              <a:buChar char="•"/>
            </a:pPr>
            <a:endParaRPr lang="vi-VN" b="0" i="0" dirty="0">
              <a:solidFill>
                <a:srgbClr val="ECECEC"/>
              </a:solidFill>
              <a:effectLst/>
              <a:latin typeface="Söhne"/>
            </a:endParaRPr>
          </a:p>
          <a:p>
            <a:pPr algn="l">
              <a:buFont typeface="Arial" panose="020B0604020202020204" pitchFamily="34" charset="0"/>
              <a:buNone/>
            </a:pPr>
            <a:r>
              <a:rPr lang="vi-VN" b="0" i="0" dirty="0">
                <a:solidFill>
                  <a:srgbClr val="ECECEC"/>
                </a:solidFill>
                <a:effectLst/>
                <a:latin typeface="Söhne"/>
              </a:rPr>
              <a:t>Kết quả tổng thể của mô hình có vẻ khá chính xác đối với lớp 0 nhưng rất thấp đối với lớp 1.</a:t>
            </a:r>
            <a:endParaRPr lang="en-US" b="0" i="0" dirty="0">
              <a:solidFill>
                <a:srgbClr val="ECECEC"/>
              </a:solidFill>
              <a:effectLst/>
              <a:latin typeface="Söhne"/>
            </a:endParaRP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28</a:t>
            </a:fld>
            <a:endParaRPr lang="zh-CN" altLang="en-US"/>
          </a:p>
        </p:txBody>
      </p:sp>
    </p:spTree>
    <p:extLst>
      <p:ext uri="{BB962C8B-B14F-4D97-AF65-F5344CB8AC3E}">
        <p14:creationId xmlns:p14="http://schemas.microsoft.com/office/powerpoint/2010/main" val="1462950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vi-VN" b="0" i="0" dirty="0">
                <a:solidFill>
                  <a:srgbClr val="ECECEC"/>
                </a:solidFill>
                <a:effectLst/>
                <a:latin typeface="Söhne"/>
              </a:rPr>
              <a:t>Độ chính xác (Accuracy): </a:t>
            </a:r>
            <a:r>
              <a:rPr lang="en-US" b="0" i="0" dirty="0">
                <a:solidFill>
                  <a:srgbClr val="ECECEC"/>
                </a:solidFill>
                <a:effectLst/>
                <a:latin typeface="Söhne"/>
              </a:rPr>
              <a:t>k</a:t>
            </a:r>
            <a:r>
              <a:rPr lang="vi-VN" b="0" i="0" dirty="0">
                <a:solidFill>
                  <a:srgbClr val="ECECEC"/>
                </a:solidFill>
                <a:effectLst/>
                <a:latin typeface="Söhne"/>
              </a:rPr>
              <a:t>hoảng 94.19%.</a:t>
            </a:r>
          </a:p>
          <a:p>
            <a:pPr algn="l">
              <a:buFont typeface="Arial" panose="020B0604020202020204" pitchFamily="34" charset="0"/>
              <a:buChar char="•"/>
            </a:pPr>
            <a:r>
              <a:rPr lang="vi-VN" b="0" i="0" dirty="0">
                <a:solidFill>
                  <a:srgbClr val="ECECEC"/>
                </a:solidFill>
                <a:effectLst/>
                <a:latin typeface="Söhne"/>
              </a:rPr>
              <a:t>Ma trận nhầm lẫn (Confusion Matrix</a:t>
            </a:r>
            <a:r>
              <a:rPr lang="en-US" b="0" i="0" dirty="0">
                <a:solidFill>
                  <a:srgbClr val="ECECEC"/>
                </a:solidFill>
                <a:effectLst/>
                <a:latin typeface="Söhne"/>
              </a:rPr>
              <a:t>)</a:t>
            </a:r>
            <a:endParaRPr lang="vi-VN" b="0" i="0" dirty="0">
              <a:solidFill>
                <a:srgbClr val="ECECEC"/>
              </a:solidFill>
              <a:effectLst/>
              <a:latin typeface="Söhne"/>
            </a:endParaRPr>
          </a:p>
          <a:p>
            <a:pPr marL="742950" lvl="1" indent="-285750" algn="l">
              <a:buFont typeface="Arial" panose="020B0604020202020204" pitchFamily="34" charset="0"/>
              <a:buChar char="•"/>
            </a:pPr>
            <a:r>
              <a:rPr lang="vi-VN" b="0" i="0" dirty="0">
                <a:solidFill>
                  <a:srgbClr val="ECECEC"/>
                </a:solidFill>
                <a:effectLst/>
                <a:latin typeface="Söhne"/>
              </a:rPr>
              <a:t>Trong ma trận này, có tổng cộng 1444 dự đoán đúng cho lớp 0, và không có dự đoán đúng nào cho lớp 1.</a:t>
            </a:r>
          </a:p>
          <a:p>
            <a:pPr marL="742950" lvl="1" indent="-285750" algn="l">
              <a:buFont typeface="Arial" panose="020B0604020202020204" pitchFamily="34" charset="0"/>
              <a:buChar char="•"/>
            </a:pPr>
            <a:r>
              <a:rPr lang="vi-VN" b="0" i="0" dirty="0">
                <a:solidFill>
                  <a:srgbClr val="ECECEC"/>
                </a:solidFill>
                <a:effectLst/>
                <a:latin typeface="Söhne"/>
              </a:rPr>
              <a:t>Không có dự đoán sai cho lớp 0, nhưng có 89 dự đoán sai cho lớp 1.</a:t>
            </a:r>
          </a:p>
          <a:p>
            <a:pPr algn="l">
              <a:buFont typeface="Arial" panose="020B0604020202020204" pitchFamily="34" charset="0"/>
              <a:buChar char="•"/>
            </a:pPr>
            <a:r>
              <a:rPr lang="vi-VN" b="0" i="0" dirty="0">
                <a:solidFill>
                  <a:srgbClr val="ECECEC"/>
                </a:solidFill>
                <a:effectLst/>
                <a:latin typeface="Söhne"/>
              </a:rPr>
              <a:t>Báo cáo phân loại (Classification Report):</a:t>
            </a:r>
          </a:p>
          <a:p>
            <a:pPr marL="742950" lvl="1" indent="-285750" algn="l">
              <a:buFont typeface="Arial" panose="020B0604020202020204" pitchFamily="34" charset="0"/>
              <a:buChar char="•"/>
            </a:pPr>
            <a:r>
              <a:rPr lang="vi-VN" b="0" i="0" dirty="0">
                <a:solidFill>
                  <a:srgbClr val="ECECEC"/>
                </a:solidFill>
                <a:effectLst/>
                <a:latin typeface="Söhne"/>
              </a:rPr>
              <a:t>Đối với lớp 0:</a:t>
            </a:r>
          </a:p>
          <a:p>
            <a:pPr marL="1143000" lvl="2" indent="-228600" algn="l">
              <a:buFont typeface="Arial" panose="020B0604020202020204" pitchFamily="34" charset="0"/>
              <a:buChar char="•"/>
            </a:pPr>
            <a:r>
              <a:rPr lang="vi-VN" b="0" i="0" dirty="0">
                <a:solidFill>
                  <a:srgbClr val="ECECEC"/>
                </a:solidFill>
                <a:effectLst/>
                <a:latin typeface="Söhne"/>
              </a:rPr>
              <a:t>Độ chính xác (Precision): 0.94</a:t>
            </a:r>
          </a:p>
          <a:p>
            <a:pPr marL="1143000" lvl="2" indent="-228600" algn="l">
              <a:buFont typeface="Arial" panose="020B0604020202020204" pitchFamily="34" charset="0"/>
              <a:buChar char="•"/>
            </a:pPr>
            <a:r>
              <a:rPr lang="vi-VN" b="0" i="0" dirty="0">
                <a:solidFill>
                  <a:srgbClr val="ECECEC"/>
                </a:solidFill>
                <a:effectLst/>
                <a:latin typeface="Söhne"/>
              </a:rPr>
              <a:t>Độ nhớ (Recall): 1.00</a:t>
            </a:r>
          </a:p>
          <a:p>
            <a:pPr marL="1143000" lvl="2" indent="-228600" algn="l">
              <a:buFont typeface="Arial" panose="020B0604020202020204" pitchFamily="34" charset="0"/>
              <a:buChar char="•"/>
            </a:pPr>
            <a:r>
              <a:rPr lang="vi-VN" b="0" i="0" dirty="0">
                <a:solidFill>
                  <a:srgbClr val="ECECEC"/>
                </a:solidFill>
                <a:effectLst/>
                <a:latin typeface="Söhne"/>
              </a:rPr>
              <a:t>F1-score: 0.97</a:t>
            </a:r>
          </a:p>
          <a:p>
            <a:pPr marL="742950" lvl="1" indent="-285750" algn="l">
              <a:buFont typeface="Arial" panose="020B0604020202020204" pitchFamily="34" charset="0"/>
              <a:buChar char="•"/>
            </a:pPr>
            <a:r>
              <a:rPr lang="vi-VN" b="0" i="0" dirty="0">
                <a:solidFill>
                  <a:srgbClr val="ECECEC"/>
                </a:solidFill>
                <a:effectLst/>
                <a:latin typeface="Söhne"/>
              </a:rPr>
              <a:t>Hỗ trợ (Support): 1444 cho lớp 0 và 89 cho lớp 1.</a:t>
            </a:r>
          </a:p>
          <a:p>
            <a:pPr algn="l"/>
            <a:r>
              <a:rPr lang="vi-VN" b="0" i="0" dirty="0">
                <a:solidFill>
                  <a:srgbClr val="ECECEC"/>
                </a:solidFill>
                <a:effectLst/>
                <a:latin typeface="Söhne"/>
              </a:rPr>
              <a:t>Mặc dù mô hình này có độ chính xác cao, nhưng nó không thể dự đoán đúng bất kỳ trường hợp nào của lớp 1, điều này gây ra một số vấn đề về cân bằng dữ liệu hoặc hiệu suất của mô hình.</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29</a:t>
            </a:fld>
            <a:endParaRPr lang="zh-CN" altLang="en-US"/>
          </a:p>
        </p:txBody>
      </p:sp>
    </p:spTree>
    <p:extLst>
      <p:ext uri="{BB962C8B-B14F-4D97-AF65-F5344CB8AC3E}">
        <p14:creationId xmlns:p14="http://schemas.microsoft.com/office/powerpoint/2010/main" val="1045543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3</a:t>
            </a:fld>
            <a:endParaRPr lang="zh-CN" altLang="en-US"/>
          </a:p>
        </p:txBody>
      </p:sp>
    </p:spTree>
    <p:extLst>
      <p:ext uri="{BB962C8B-B14F-4D97-AF65-F5344CB8AC3E}">
        <p14:creationId xmlns:p14="http://schemas.microsoft.com/office/powerpoint/2010/main" val="39875837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Char char="•"/>
            </a:pPr>
            <a:r>
              <a:rPr lang="vi-VN" b="0" i="0" dirty="0">
                <a:solidFill>
                  <a:srgbClr val="ECECEC"/>
                </a:solidFill>
                <a:effectLst/>
                <a:latin typeface="Söhne"/>
              </a:rPr>
              <a:t>Độ chính xác (Accuracy): khoảng 94.19%.</a:t>
            </a:r>
          </a:p>
          <a:p>
            <a:pPr algn="l">
              <a:buFont typeface="Arial" panose="020B0604020202020204" pitchFamily="34" charset="0"/>
              <a:buChar char="•"/>
            </a:pPr>
            <a:r>
              <a:rPr lang="vi-VN" b="0" i="0" dirty="0">
                <a:solidFill>
                  <a:srgbClr val="ECECEC"/>
                </a:solidFill>
                <a:effectLst/>
                <a:latin typeface="Söhne"/>
              </a:rPr>
              <a:t>Ma trận nhầm lẫn (Confusion Matrix</a:t>
            </a:r>
            <a:endParaRPr lang="en-US" b="0" i="0" dirty="0">
              <a:solidFill>
                <a:srgbClr val="ECECEC"/>
              </a:solidFill>
              <a:effectLst/>
              <a:latin typeface="Söhne"/>
            </a:endParaRPr>
          </a:p>
          <a:p>
            <a:pPr algn="l">
              <a:buFont typeface="Arial" panose="020B0604020202020204" pitchFamily="34" charset="0"/>
              <a:buChar char="•"/>
            </a:pPr>
            <a:r>
              <a:rPr lang="vi-VN" b="0" i="0" dirty="0">
                <a:solidFill>
                  <a:srgbClr val="ECECEC"/>
                </a:solidFill>
                <a:effectLst/>
                <a:latin typeface="Söhne"/>
              </a:rPr>
              <a:t>Trong ma trận này, có tổng cộng 1444 dự đoán đúng cho lớp 0, và không có dự đoán đúng nào cho lớp 1.</a:t>
            </a:r>
          </a:p>
          <a:p>
            <a:pPr marL="742950" lvl="1" indent="-285750" algn="l">
              <a:buFont typeface="Arial" panose="020B0604020202020204" pitchFamily="34" charset="0"/>
              <a:buChar char="•"/>
            </a:pPr>
            <a:r>
              <a:rPr lang="vi-VN" b="0" i="0" dirty="0">
                <a:solidFill>
                  <a:srgbClr val="ECECEC"/>
                </a:solidFill>
                <a:effectLst/>
                <a:latin typeface="Söhne"/>
              </a:rPr>
              <a:t>Không có dự đoán sai cho lớp 0, nhưng có 89 dự đoán sai cho lớp 1.</a:t>
            </a:r>
          </a:p>
          <a:p>
            <a:pPr algn="l">
              <a:buFont typeface="Arial" panose="020B0604020202020204" pitchFamily="34" charset="0"/>
              <a:buChar char="•"/>
            </a:pPr>
            <a:r>
              <a:rPr lang="vi-VN" b="0" i="0" dirty="0">
                <a:solidFill>
                  <a:srgbClr val="ECECEC"/>
                </a:solidFill>
                <a:effectLst/>
                <a:latin typeface="Söhne"/>
              </a:rPr>
              <a:t>Báo cáo phân loại (Classification Report):</a:t>
            </a:r>
          </a:p>
          <a:p>
            <a:pPr marL="742950" lvl="1" indent="-285750" algn="l">
              <a:buFont typeface="Arial" panose="020B0604020202020204" pitchFamily="34" charset="0"/>
              <a:buChar char="•"/>
            </a:pPr>
            <a:r>
              <a:rPr lang="vi-VN" b="0" i="0" dirty="0">
                <a:solidFill>
                  <a:srgbClr val="ECECEC"/>
                </a:solidFill>
                <a:effectLst/>
                <a:latin typeface="Söhne"/>
              </a:rPr>
              <a:t>Đối với lớp 0:</a:t>
            </a:r>
          </a:p>
          <a:p>
            <a:pPr marL="1143000" lvl="2" indent="-228600" algn="l">
              <a:buFont typeface="Arial" panose="020B0604020202020204" pitchFamily="34" charset="0"/>
              <a:buChar char="•"/>
            </a:pPr>
            <a:r>
              <a:rPr lang="vi-VN" b="0" i="0" dirty="0">
                <a:solidFill>
                  <a:srgbClr val="ECECEC"/>
                </a:solidFill>
                <a:effectLst/>
                <a:latin typeface="Söhne"/>
              </a:rPr>
              <a:t>Độ chính xác (Precision): 0.94</a:t>
            </a:r>
          </a:p>
          <a:p>
            <a:pPr marL="1143000" lvl="2" indent="-228600" algn="l">
              <a:buFont typeface="Arial" panose="020B0604020202020204" pitchFamily="34" charset="0"/>
              <a:buChar char="•"/>
            </a:pPr>
            <a:r>
              <a:rPr lang="vi-VN" b="0" i="0" dirty="0">
                <a:solidFill>
                  <a:srgbClr val="ECECEC"/>
                </a:solidFill>
                <a:effectLst/>
                <a:latin typeface="Söhne"/>
              </a:rPr>
              <a:t>Độ nhớ (Recall): 1.00</a:t>
            </a:r>
          </a:p>
          <a:p>
            <a:pPr marL="1143000" lvl="2" indent="-228600" algn="l">
              <a:buFont typeface="Arial" panose="020B0604020202020204" pitchFamily="34" charset="0"/>
              <a:buChar char="•"/>
            </a:pPr>
            <a:r>
              <a:rPr lang="vi-VN" b="0" i="0" dirty="0">
                <a:solidFill>
                  <a:srgbClr val="ECECEC"/>
                </a:solidFill>
                <a:effectLst/>
                <a:latin typeface="Söhne"/>
              </a:rPr>
              <a:t>F1-score: 0.97</a:t>
            </a:r>
          </a:p>
          <a:p>
            <a:pPr marL="742950" lvl="1" indent="-285750" algn="l">
              <a:buFont typeface="Arial" panose="020B0604020202020204" pitchFamily="34" charset="0"/>
              <a:buChar char="•"/>
            </a:pPr>
            <a:r>
              <a:rPr lang="vi-VN" b="0" i="0" dirty="0">
                <a:solidFill>
                  <a:srgbClr val="ECECEC"/>
                </a:solidFill>
                <a:effectLst/>
                <a:latin typeface="Söhne"/>
              </a:rPr>
              <a:t>Đối với lớp 1:</a:t>
            </a:r>
          </a:p>
          <a:p>
            <a:pPr marL="1143000" lvl="2" indent="-228600" algn="l">
              <a:buFont typeface="Arial" panose="020B0604020202020204" pitchFamily="34" charset="0"/>
              <a:buChar char="•"/>
            </a:pPr>
            <a:r>
              <a:rPr lang="vi-VN" b="0" i="0" dirty="0">
                <a:solidFill>
                  <a:srgbClr val="ECECEC"/>
                </a:solidFill>
                <a:effectLst/>
                <a:latin typeface="Söhne"/>
              </a:rPr>
              <a:t>Precision: 0.00</a:t>
            </a:r>
          </a:p>
          <a:p>
            <a:pPr marL="1143000" lvl="2" indent="-228600" algn="l">
              <a:buFont typeface="Arial" panose="020B0604020202020204" pitchFamily="34" charset="0"/>
              <a:buChar char="•"/>
            </a:pPr>
            <a:r>
              <a:rPr lang="vi-VN" b="0" i="0" dirty="0">
                <a:solidFill>
                  <a:srgbClr val="ECECEC"/>
                </a:solidFill>
                <a:effectLst/>
                <a:latin typeface="Söhne"/>
              </a:rPr>
              <a:t>Recall: 0.00</a:t>
            </a:r>
          </a:p>
          <a:p>
            <a:pPr marL="1143000" lvl="2" indent="-228600" algn="l">
              <a:buFont typeface="Arial" panose="020B0604020202020204" pitchFamily="34" charset="0"/>
              <a:buChar char="•"/>
            </a:pPr>
            <a:r>
              <a:rPr lang="vi-VN" b="0" i="0" dirty="0">
                <a:solidFill>
                  <a:srgbClr val="ECECEC"/>
                </a:solidFill>
                <a:effectLst/>
                <a:latin typeface="Söhne"/>
              </a:rPr>
              <a:t>F1-score: 0.00</a:t>
            </a:r>
          </a:p>
          <a:p>
            <a:pPr marL="742950" lvl="1" indent="-285750" algn="l">
              <a:buFont typeface="Arial" panose="020B0604020202020204" pitchFamily="34" charset="0"/>
              <a:buChar char="•"/>
            </a:pPr>
            <a:r>
              <a:rPr lang="vi-VN" b="0" i="0" dirty="0">
                <a:solidFill>
                  <a:srgbClr val="ECECEC"/>
                </a:solidFill>
                <a:effectLst/>
                <a:latin typeface="Söhne"/>
              </a:rPr>
              <a:t>Hỗ trợ (Support): 1444 cho lớp 0 và 89 cho lớp 1.</a:t>
            </a:r>
          </a:p>
          <a:p>
            <a:pPr algn="l"/>
            <a:r>
              <a:rPr lang="vi-VN" b="0" i="0" dirty="0">
                <a:solidFill>
                  <a:srgbClr val="ECECEC"/>
                </a:solidFill>
                <a:effectLst/>
                <a:latin typeface="Söhne"/>
              </a:rPr>
              <a:t>Như mô hình Random Forest, mô hình SVM cũng có độ chính xác cao nhưng không thể dự đoán đúng bất kỳ trường hợp nào của lớp 1, gợi ý rằng có thể có vấn đề về cân bằng dữ liệu hoặc hiệu suất của mô hình.</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30</a:t>
            </a:fld>
            <a:endParaRPr lang="zh-CN" altLang="en-US"/>
          </a:p>
        </p:txBody>
      </p:sp>
    </p:spTree>
    <p:extLst>
      <p:ext uri="{BB962C8B-B14F-4D97-AF65-F5344CB8AC3E}">
        <p14:creationId xmlns:p14="http://schemas.microsoft.com/office/powerpoint/2010/main" val="9612318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Dưới đây là kết quả đánh giá của mô hình Logistic Regression:</a:t>
            </a:r>
          </a:p>
          <a:p>
            <a:pPr algn="l">
              <a:buFont typeface="Arial" panose="020B0604020202020204" pitchFamily="34" charset="0"/>
              <a:buChar char="•"/>
            </a:pPr>
            <a:r>
              <a:rPr lang="vi-VN" b="0" i="0" dirty="0">
                <a:solidFill>
                  <a:srgbClr val="ECECEC"/>
                </a:solidFill>
                <a:effectLst/>
                <a:latin typeface="Söhne"/>
              </a:rPr>
              <a:t>Độ chính xác (Accuracy</a:t>
            </a:r>
            <a:r>
              <a:rPr lang="en-US" b="0" i="0" dirty="0">
                <a:solidFill>
                  <a:srgbClr val="ECECEC"/>
                </a:solidFill>
                <a:effectLst/>
                <a:latin typeface="Söhne"/>
              </a:rPr>
              <a:t> </a:t>
            </a:r>
            <a:r>
              <a:rPr lang="vi-VN" b="0" i="0" dirty="0">
                <a:solidFill>
                  <a:srgbClr val="ECECEC"/>
                </a:solidFill>
                <a:effectLst/>
                <a:latin typeface="Söhne"/>
              </a:rPr>
              <a:t>khoảng 94.26%.</a:t>
            </a:r>
          </a:p>
          <a:p>
            <a:pPr algn="l"/>
            <a:r>
              <a:rPr lang="vi-VN" b="0" i="0" dirty="0">
                <a:solidFill>
                  <a:srgbClr val="ECECEC"/>
                </a:solidFill>
                <a:effectLst/>
                <a:latin typeface="Söhne"/>
              </a:rPr>
              <a:t>Mô hình này có độ chính xác cao, với tỷ lệ đúng của lớp 0 là 94%, nhưng lại thấp đối với lớp 1, chỉ 1%. Điều này có thể gợi ý rằng mô hình đang gặp vấn đề khi dự đoán các trường hợp của lớp 1, có thể là do sự mất cân bằng trong dữ liệu hoặc do mô hình không thể tìm ra mối quan hệ phù hợp giữa các biến đầu vào và biến mục tiêu.</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31</a:t>
            </a:fld>
            <a:endParaRPr lang="zh-CN" altLang="en-US"/>
          </a:p>
        </p:txBody>
      </p:sp>
    </p:spTree>
    <p:extLst>
      <p:ext uri="{BB962C8B-B14F-4D97-AF65-F5344CB8AC3E}">
        <p14:creationId xmlns:p14="http://schemas.microsoft.com/office/powerpoint/2010/main" val="28575313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Dưới đây là kết quả đánh giá của mô hình KNeighborsClassifier:</a:t>
            </a:r>
          </a:p>
          <a:p>
            <a:pPr algn="l">
              <a:buFont typeface="Arial" panose="020B0604020202020204" pitchFamily="34" charset="0"/>
              <a:buChar char="•"/>
            </a:pPr>
            <a:r>
              <a:rPr lang="vi-VN" b="0" i="0" dirty="0">
                <a:solidFill>
                  <a:srgbClr val="ECECEC"/>
                </a:solidFill>
                <a:effectLst/>
                <a:latin typeface="Söhne"/>
              </a:rPr>
              <a:t>Độ chính xác (Accuracy</a:t>
            </a:r>
            <a:r>
              <a:rPr lang="en-US" b="0" i="0" dirty="0">
                <a:solidFill>
                  <a:srgbClr val="ECECEC"/>
                </a:solidFill>
                <a:effectLst/>
                <a:latin typeface="Söhne"/>
              </a:rPr>
              <a:t>)</a:t>
            </a:r>
            <a:r>
              <a:rPr lang="vi-VN" b="0" i="0" dirty="0">
                <a:solidFill>
                  <a:srgbClr val="ECECEC"/>
                </a:solidFill>
                <a:effectLst/>
                <a:latin typeface="Söhne"/>
              </a:rPr>
              <a:t>khoảng 94.19%.</a:t>
            </a:r>
          </a:p>
          <a:p>
            <a:pPr algn="l">
              <a:buFont typeface="Arial" panose="020B0604020202020204" pitchFamily="34" charset="0"/>
              <a:buChar char="•"/>
            </a:pPr>
            <a:r>
              <a:rPr lang="vi-VN" b="0" i="0" dirty="0">
                <a:solidFill>
                  <a:srgbClr val="ECECEC"/>
                </a:solidFill>
                <a:effectLst/>
                <a:latin typeface="Söhne"/>
              </a:rPr>
              <a:t>Báo cáo phân loại (Classification Report):</a:t>
            </a:r>
          </a:p>
          <a:p>
            <a:pPr marL="742950" lvl="1" indent="-285750" algn="l">
              <a:buFont typeface="Arial" panose="020B0604020202020204" pitchFamily="34" charset="0"/>
              <a:buChar char="•"/>
            </a:pPr>
            <a:r>
              <a:rPr lang="vi-VN" b="0" i="0" dirty="0">
                <a:solidFill>
                  <a:srgbClr val="ECECEC"/>
                </a:solidFill>
                <a:effectLst/>
                <a:latin typeface="Söhne"/>
              </a:rPr>
              <a:t>Đối với lớp 0:</a:t>
            </a:r>
          </a:p>
          <a:p>
            <a:pPr marL="1143000" lvl="2" indent="-228600" algn="l">
              <a:buFont typeface="Arial" panose="020B0604020202020204" pitchFamily="34" charset="0"/>
              <a:buChar char="•"/>
            </a:pPr>
            <a:r>
              <a:rPr lang="vi-VN" b="0" i="0" dirty="0">
                <a:solidFill>
                  <a:srgbClr val="ECECEC"/>
                </a:solidFill>
                <a:effectLst/>
                <a:latin typeface="Söhne"/>
              </a:rPr>
              <a:t>Độ chính xác (Precision): 0.94</a:t>
            </a:r>
          </a:p>
          <a:p>
            <a:pPr marL="1143000" lvl="2" indent="-228600" algn="l">
              <a:buFont typeface="Arial" panose="020B0604020202020204" pitchFamily="34" charset="0"/>
              <a:buChar char="•"/>
            </a:pPr>
            <a:r>
              <a:rPr lang="vi-VN" b="0" i="0" dirty="0">
                <a:solidFill>
                  <a:srgbClr val="ECECEC"/>
                </a:solidFill>
                <a:effectLst/>
                <a:latin typeface="Söhne"/>
              </a:rPr>
              <a:t>Độ nhớ (Recall): 1.00</a:t>
            </a:r>
          </a:p>
          <a:p>
            <a:pPr marL="1143000" lvl="2" indent="-228600" algn="l">
              <a:buFont typeface="Arial" panose="020B0604020202020204" pitchFamily="34" charset="0"/>
              <a:buChar char="•"/>
            </a:pPr>
            <a:r>
              <a:rPr lang="vi-VN" b="0" i="0" dirty="0">
                <a:solidFill>
                  <a:srgbClr val="ECECEC"/>
                </a:solidFill>
                <a:effectLst/>
                <a:latin typeface="Söhne"/>
              </a:rPr>
              <a:t>F1-score: 0.97</a:t>
            </a:r>
          </a:p>
          <a:p>
            <a:pPr marL="742950" lvl="1" indent="-285750" algn="l">
              <a:buFont typeface="Arial" panose="020B0604020202020204" pitchFamily="34" charset="0"/>
              <a:buChar char="•"/>
            </a:pPr>
            <a:r>
              <a:rPr lang="vi-VN" b="0" i="0" dirty="0">
                <a:solidFill>
                  <a:srgbClr val="ECECEC"/>
                </a:solidFill>
                <a:effectLst/>
                <a:latin typeface="Söhne"/>
              </a:rPr>
              <a:t>Đối với lớp 1:</a:t>
            </a:r>
          </a:p>
          <a:p>
            <a:pPr marL="1143000" lvl="2" indent="-228600" algn="l">
              <a:buFont typeface="Arial" panose="020B0604020202020204" pitchFamily="34" charset="0"/>
              <a:buChar char="•"/>
            </a:pPr>
            <a:r>
              <a:rPr lang="vi-VN" b="0" i="0" dirty="0">
                <a:solidFill>
                  <a:srgbClr val="ECECEC"/>
                </a:solidFill>
                <a:effectLst/>
                <a:latin typeface="Söhne"/>
              </a:rPr>
              <a:t>Precision: 0.00</a:t>
            </a:r>
          </a:p>
          <a:p>
            <a:pPr marL="1143000" lvl="2" indent="-228600" algn="l">
              <a:buFont typeface="Arial" panose="020B0604020202020204" pitchFamily="34" charset="0"/>
              <a:buChar char="•"/>
            </a:pPr>
            <a:r>
              <a:rPr lang="vi-VN" b="0" i="0" dirty="0">
                <a:solidFill>
                  <a:srgbClr val="ECECEC"/>
                </a:solidFill>
                <a:effectLst/>
                <a:latin typeface="Söhne"/>
              </a:rPr>
              <a:t>Recall: 0.00</a:t>
            </a:r>
          </a:p>
          <a:p>
            <a:pPr marL="1143000" lvl="2" indent="-228600" algn="l">
              <a:buFont typeface="Arial" panose="020B0604020202020204" pitchFamily="34" charset="0"/>
              <a:buChar char="•"/>
            </a:pPr>
            <a:r>
              <a:rPr lang="vi-VN" b="0" i="0" dirty="0">
                <a:solidFill>
                  <a:srgbClr val="ECECEC"/>
                </a:solidFill>
                <a:effectLst/>
                <a:latin typeface="Söhne"/>
              </a:rPr>
              <a:t>F1-score: 0.00</a:t>
            </a:r>
          </a:p>
          <a:p>
            <a:pPr marL="742950" lvl="1" indent="-285750" algn="l">
              <a:buFont typeface="Arial" panose="020B0604020202020204" pitchFamily="34" charset="0"/>
              <a:buChar char="•"/>
            </a:pPr>
            <a:r>
              <a:rPr lang="vi-VN" b="0" i="0" dirty="0">
                <a:solidFill>
                  <a:srgbClr val="ECECEC"/>
                </a:solidFill>
                <a:effectLst/>
                <a:latin typeface="Söhne"/>
              </a:rPr>
              <a:t>Hỗ trợ (Support): 1444 cho lớp 0 và 89 cho lớp 1.</a:t>
            </a:r>
          </a:p>
          <a:p>
            <a:pPr algn="l"/>
            <a:r>
              <a:rPr lang="vi-VN" b="0" i="0" dirty="0">
                <a:solidFill>
                  <a:srgbClr val="ECECEC"/>
                </a:solidFill>
                <a:effectLst/>
                <a:latin typeface="Söhne"/>
              </a:rPr>
              <a:t>Tương tự như mô hình Random Forest, mô hình KNeighborsClassifier cũng có độ chính xác cao nhưng không thể dự đoán đúng bất kỳ trường hợp nào của lớp 1, gợi ý rằng có thể có vấn đề về cân bằng dữ liệu hoặc hiệu suất của mô hình.</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32</a:t>
            </a:fld>
            <a:endParaRPr lang="zh-CN" altLang="en-US"/>
          </a:p>
        </p:txBody>
      </p:sp>
    </p:spTree>
    <p:extLst>
      <p:ext uri="{BB962C8B-B14F-4D97-AF65-F5344CB8AC3E}">
        <p14:creationId xmlns:p14="http://schemas.microsoft.com/office/powerpoint/2010/main" val="1023417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Dưới đây là kết quả đánh giá của mô hình KNeighborsClassifier:</a:t>
            </a:r>
          </a:p>
          <a:p>
            <a:pPr algn="l">
              <a:buFont typeface="Arial" panose="020B0604020202020204" pitchFamily="34" charset="0"/>
              <a:buChar char="•"/>
            </a:pPr>
            <a:r>
              <a:rPr lang="vi-VN" b="0" i="0" dirty="0">
                <a:solidFill>
                  <a:srgbClr val="ECECEC"/>
                </a:solidFill>
                <a:effectLst/>
                <a:latin typeface="Söhne"/>
              </a:rPr>
              <a:t>Độ chính xác (Accuracy</a:t>
            </a:r>
            <a:r>
              <a:rPr lang="en-US" b="0" i="0" dirty="0">
                <a:solidFill>
                  <a:srgbClr val="ECECEC"/>
                </a:solidFill>
                <a:effectLst/>
                <a:latin typeface="Söhne"/>
              </a:rPr>
              <a:t>)</a:t>
            </a:r>
            <a:r>
              <a:rPr lang="vi-VN" b="0" i="0" dirty="0">
                <a:solidFill>
                  <a:srgbClr val="ECECEC"/>
                </a:solidFill>
                <a:effectLst/>
                <a:latin typeface="Söhne"/>
              </a:rPr>
              <a:t>khoảng 94.19%.</a:t>
            </a:r>
          </a:p>
          <a:p>
            <a:pPr algn="l">
              <a:buFont typeface="Arial" panose="020B0604020202020204" pitchFamily="34" charset="0"/>
              <a:buChar char="•"/>
            </a:pPr>
            <a:r>
              <a:rPr lang="vi-VN" b="0" i="0" dirty="0">
                <a:solidFill>
                  <a:srgbClr val="ECECEC"/>
                </a:solidFill>
                <a:effectLst/>
                <a:latin typeface="Söhne"/>
              </a:rPr>
              <a:t>Báo cáo phân loại (Classification Report):</a:t>
            </a:r>
          </a:p>
          <a:p>
            <a:pPr marL="742950" lvl="1" indent="-285750" algn="l">
              <a:buFont typeface="Arial" panose="020B0604020202020204" pitchFamily="34" charset="0"/>
              <a:buChar char="•"/>
            </a:pPr>
            <a:r>
              <a:rPr lang="vi-VN" b="0" i="0" dirty="0">
                <a:solidFill>
                  <a:srgbClr val="ECECEC"/>
                </a:solidFill>
                <a:effectLst/>
                <a:latin typeface="Söhne"/>
              </a:rPr>
              <a:t>Đối với lớp 0:</a:t>
            </a:r>
          </a:p>
          <a:p>
            <a:pPr marL="1143000" lvl="2" indent="-228600" algn="l">
              <a:buFont typeface="Arial" panose="020B0604020202020204" pitchFamily="34" charset="0"/>
              <a:buChar char="•"/>
            </a:pPr>
            <a:r>
              <a:rPr lang="vi-VN" b="0" i="0" dirty="0">
                <a:solidFill>
                  <a:srgbClr val="ECECEC"/>
                </a:solidFill>
                <a:effectLst/>
                <a:latin typeface="Söhne"/>
              </a:rPr>
              <a:t>Độ chính xác (Precision): 0.94</a:t>
            </a:r>
          </a:p>
          <a:p>
            <a:pPr marL="1143000" lvl="2" indent="-228600" algn="l">
              <a:buFont typeface="Arial" panose="020B0604020202020204" pitchFamily="34" charset="0"/>
              <a:buChar char="•"/>
            </a:pPr>
            <a:r>
              <a:rPr lang="vi-VN" b="0" i="0" dirty="0">
                <a:solidFill>
                  <a:srgbClr val="ECECEC"/>
                </a:solidFill>
                <a:effectLst/>
                <a:latin typeface="Söhne"/>
              </a:rPr>
              <a:t>Độ nhớ (Recall): 1.00</a:t>
            </a:r>
          </a:p>
          <a:p>
            <a:pPr marL="1143000" lvl="2" indent="-228600" algn="l">
              <a:buFont typeface="Arial" panose="020B0604020202020204" pitchFamily="34" charset="0"/>
              <a:buChar char="•"/>
            </a:pPr>
            <a:r>
              <a:rPr lang="vi-VN" b="0" i="0" dirty="0">
                <a:solidFill>
                  <a:srgbClr val="ECECEC"/>
                </a:solidFill>
                <a:effectLst/>
                <a:latin typeface="Söhne"/>
              </a:rPr>
              <a:t>F1-score: 0.97</a:t>
            </a:r>
          </a:p>
          <a:p>
            <a:pPr marL="742950" lvl="1" indent="-285750" algn="l">
              <a:buFont typeface="Arial" panose="020B0604020202020204" pitchFamily="34" charset="0"/>
              <a:buChar char="•"/>
            </a:pPr>
            <a:r>
              <a:rPr lang="vi-VN" b="0" i="0" dirty="0">
                <a:solidFill>
                  <a:srgbClr val="ECECEC"/>
                </a:solidFill>
                <a:effectLst/>
                <a:latin typeface="Söhne"/>
              </a:rPr>
              <a:t>Đối với lớp 1:</a:t>
            </a:r>
          </a:p>
          <a:p>
            <a:pPr marL="1143000" lvl="2" indent="-228600" algn="l">
              <a:buFont typeface="Arial" panose="020B0604020202020204" pitchFamily="34" charset="0"/>
              <a:buChar char="•"/>
            </a:pPr>
            <a:r>
              <a:rPr lang="vi-VN" b="0" i="0" dirty="0">
                <a:solidFill>
                  <a:srgbClr val="ECECEC"/>
                </a:solidFill>
                <a:effectLst/>
                <a:latin typeface="Söhne"/>
              </a:rPr>
              <a:t>Precision: 0.00</a:t>
            </a:r>
          </a:p>
          <a:p>
            <a:pPr marL="1143000" lvl="2" indent="-228600" algn="l">
              <a:buFont typeface="Arial" panose="020B0604020202020204" pitchFamily="34" charset="0"/>
              <a:buChar char="•"/>
            </a:pPr>
            <a:r>
              <a:rPr lang="vi-VN" b="0" i="0" dirty="0">
                <a:solidFill>
                  <a:srgbClr val="ECECEC"/>
                </a:solidFill>
                <a:effectLst/>
                <a:latin typeface="Söhne"/>
              </a:rPr>
              <a:t>Recall: 0.00</a:t>
            </a:r>
          </a:p>
          <a:p>
            <a:pPr marL="1143000" lvl="2" indent="-228600" algn="l">
              <a:buFont typeface="Arial" panose="020B0604020202020204" pitchFamily="34" charset="0"/>
              <a:buChar char="•"/>
            </a:pPr>
            <a:r>
              <a:rPr lang="vi-VN" b="0" i="0" dirty="0">
                <a:solidFill>
                  <a:srgbClr val="ECECEC"/>
                </a:solidFill>
                <a:effectLst/>
                <a:latin typeface="Söhne"/>
              </a:rPr>
              <a:t>F1-score: 0.00</a:t>
            </a:r>
          </a:p>
          <a:p>
            <a:pPr marL="742950" lvl="1" indent="-285750" algn="l">
              <a:buFont typeface="Arial" panose="020B0604020202020204" pitchFamily="34" charset="0"/>
              <a:buChar char="•"/>
            </a:pPr>
            <a:r>
              <a:rPr lang="vi-VN" b="0" i="0" dirty="0">
                <a:solidFill>
                  <a:srgbClr val="ECECEC"/>
                </a:solidFill>
                <a:effectLst/>
                <a:latin typeface="Söhne"/>
              </a:rPr>
              <a:t>Hỗ trợ (Support): 1444 cho lớp 0 và 89 cho lớp 1.</a:t>
            </a:r>
          </a:p>
          <a:p>
            <a:pPr algn="l"/>
            <a:r>
              <a:rPr lang="vi-VN" b="0" i="0" dirty="0">
                <a:solidFill>
                  <a:srgbClr val="ECECEC"/>
                </a:solidFill>
                <a:effectLst/>
                <a:latin typeface="Söhne"/>
              </a:rPr>
              <a:t>Tương tự như mô hình Random Forest, mô hình KNeighborsClassifier cũng có độ chính xác cao nhưng không thể dự đoán đúng bất kỳ trường hợp nào của lớp 1, gợi ý rằng có thể có vấn đề về cân bằng dữ liệu hoặc hiệu suất của mô hình.</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33</a:t>
            </a:fld>
            <a:endParaRPr lang="zh-CN" altLang="en-US"/>
          </a:p>
        </p:txBody>
      </p:sp>
    </p:spTree>
    <p:extLst>
      <p:ext uri="{BB962C8B-B14F-4D97-AF65-F5344CB8AC3E}">
        <p14:creationId xmlns:p14="http://schemas.microsoft.com/office/powerpoint/2010/main" val="984049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dirty="0"/>
              <a:t>- </a:t>
            </a:r>
            <a:r>
              <a:rPr lang="vi-VN" sz="900" dirty="0"/>
              <a:t>Đối với một đánh giá toàn diện hơn, cần xem xét nhiều yếu tố khác nhau bao gồm cả độ chính xác, F1-score, precision, recall và hỗ trợ của các lớp dữ liệu. Ngoài ra, cũng cần xem xét các yếu tố khác như tốc độ huấn luyện và dự đoán, khả năng giải thích kết quả, và sự phù hợp với yêu cầu cụ thể của vấn đề.</a:t>
            </a:r>
          </a:p>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34</a:t>
            </a:fld>
            <a:endParaRPr lang="zh-CN" altLang="en-US"/>
          </a:p>
        </p:txBody>
      </p:sp>
    </p:spTree>
    <p:extLst>
      <p:ext uri="{BB962C8B-B14F-4D97-AF65-F5344CB8AC3E}">
        <p14:creationId xmlns:p14="http://schemas.microsoft.com/office/powerpoint/2010/main" val="3190848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35</a:t>
            </a:fld>
            <a:endParaRPr lang="zh-CN" altLang="en-US"/>
          </a:p>
        </p:txBody>
      </p:sp>
    </p:spTree>
    <p:extLst>
      <p:ext uri="{BB962C8B-B14F-4D97-AF65-F5344CB8AC3E}">
        <p14:creationId xmlns:p14="http://schemas.microsoft.com/office/powerpoint/2010/main" val="336628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36</a:t>
            </a:fld>
            <a:endParaRPr lang="zh-CN" altLang="en-US"/>
          </a:p>
        </p:txBody>
      </p:sp>
    </p:spTree>
    <p:extLst>
      <p:ext uri="{BB962C8B-B14F-4D97-AF65-F5344CB8AC3E}">
        <p14:creationId xmlns:p14="http://schemas.microsoft.com/office/powerpoint/2010/main" val="116856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endParaRPr lang="en-US" b="0" i="0" dirty="0">
              <a:solidFill>
                <a:srgbClr val="ECECEC"/>
              </a:solidFill>
              <a:effectLst/>
              <a:latin typeface="Söhne"/>
            </a:endParaRPr>
          </a:p>
        </p:txBody>
      </p:sp>
      <p:sp>
        <p:nvSpPr>
          <p:cNvPr id="4" name="灯片编号占位符 3"/>
          <p:cNvSpPr>
            <a:spLocks noGrp="1"/>
          </p:cNvSpPr>
          <p:nvPr>
            <p:ph type="sldNum" sz="quarter" idx="10"/>
          </p:nvPr>
        </p:nvSpPr>
        <p:spPr/>
        <p:txBody>
          <a:bodyPr/>
          <a:lstStyle/>
          <a:p>
            <a:fld id="{4E87E6E6-A4C1-460E-9506-C91F86776A49}" type="slidenum">
              <a:rPr lang="zh-CN" altLang="en-US" smtClean="0"/>
              <a:t>37</a:t>
            </a:fld>
            <a:endParaRPr lang="zh-CN" altLang="en-US"/>
          </a:p>
        </p:txBody>
      </p:sp>
    </p:spTree>
    <p:extLst>
      <p:ext uri="{BB962C8B-B14F-4D97-AF65-F5344CB8AC3E}">
        <p14:creationId xmlns:p14="http://schemas.microsoft.com/office/powerpoint/2010/main" val="1345433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B11974F-5E1A-4C4C-9CB2-9D3E84926199}" type="slidenum">
              <a:rPr lang="zh-CN" altLang="en-US" smtClean="0"/>
              <a:t>38</a:t>
            </a:fld>
            <a:endParaRPr lang="zh-CN" altLang="en-US"/>
          </a:p>
        </p:txBody>
      </p:sp>
    </p:spTree>
    <p:extLst>
      <p:ext uri="{BB962C8B-B14F-4D97-AF65-F5344CB8AC3E}">
        <p14:creationId xmlns:p14="http://schemas.microsoft.com/office/powerpoint/2010/main" val="1148034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4</a:t>
            </a:fld>
            <a:endParaRPr lang="zh-CN" altLang="en-US"/>
          </a:p>
        </p:txBody>
      </p:sp>
    </p:spTree>
    <p:extLst>
      <p:ext uri="{BB962C8B-B14F-4D97-AF65-F5344CB8AC3E}">
        <p14:creationId xmlns:p14="http://schemas.microsoft.com/office/powerpoint/2010/main" val="668446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5</a:t>
            </a:fld>
            <a:endParaRPr lang="zh-CN" altLang="en-US"/>
          </a:p>
        </p:txBody>
      </p:sp>
    </p:spTree>
    <p:extLst>
      <p:ext uri="{BB962C8B-B14F-4D97-AF65-F5344CB8AC3E}">
        <p14:creationId xmlns:p14="http://schemas.microsoft.com/office/powerpoint/2010/main" val="235653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6</a:t>
            </a:fld>
            <a:endParaRPr lang="zh-CN" altLang="en-US"/>
          </a:p>
        </p:txBody>
      </p:sp>
    </p:spTree>
    <p:extLst>
      <p:ext uri="{BB962C8B-B14F-4D97-AF65-F5344CB8AC3E}">
        <p14:creationId xmlns:p14="http://schemas.microsoft.com/office/powerpoint/2010/main" val="4195254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vi-VN" b="0" i="0" dirty="0">
                <a:solidFill>
                  <a:srgbClr val="ECECEC"/>
                </a:solidFill>
                <a:effectLst/>
                <a:latin typeface="Söhne"/>
              </a:rPr>
              <a:t>Dưới đây là giải thích các mục trong cột "work_type":</a:t>
            </a:r>
          </a:p>
          <a:p>
            <a:pPr algn="l">
              <a:buFont typeface="+mj-lt"/>
              <a:buAutoNum type="arabicPeriod"/>
            </a:pPr>
            <a:r>
              <a:rPr lang="vi-VN" b="1" i="0" dirty="0">
                <a:solidFill>
                  <a:srgbClr val="ECECEC"/>
                </a:solidFill>
                <a:effectLst/>
                <a:latin typeface="Söhne"/>
              </a:rPr>
              <a:t>Private</a:t>
            </a:r>
            <a:r>
              <a:rPr lang="vi-VN" b="0" i="0" dirty="0">
                <a:solidFill>
                  <a:srgbClr val="ECECEC"/>
                </a:solidFill>
                <a:effectLst/>
                <a:latin typeface="Söhne"/>
              </a:rPr>
              <a:t>: Đây là nhóm người làm việc trong các tổ chức tư nhân hoặc doanh nghiệp tư nhân. Các cá nhân làm việc trong các công ty tư nhân, công ty cổ phần tư nhân hoặc các tổ chức tư nhân khác thuộc vào nhóm này.</a:t>
            </a:r>
          </a:p>
          <a:p>
            <a:pPr algn="l">
              <a:buFont typeface="+mj-lt"/>
              <a:buAutoNum type="arabicPeriod"/>
            </a:pPr>
            <a:r>
              <a:rPr lang="vi-VN" b="1" i="0" dirty="0">
                <a:solidFill>
                  <a:srgbClr val="ECECEC"/>
                </a:solidFill>
                <a:effectLst/>
                <a:latin typeface="Söhne"/>
              </a:rPr>
              <a:t>Self-employed</a:t>
            </a:r>
            <a:r>
              <a:rPr lang="vi-VN" b="0" i="0" dirty="0">
                <a:solidFill>
                  <a:srgbClr val="ECECEC"/>
                </a:solidFill>
                <a:effectLst/>
                <a:latin typeface="Söhne"/>
              </a:rPr>
              <a:t>: Đây là nhóm người làm việc tự do hoặc tự kinh doanh. Các cá nhân tự làm chủ kinh doanh của mình, không làm việc dưới sự quản lý trực tiếp của một tổ chức lớn.</a:t>
            </a:r>
          </a:p>
          <a:p>
            <a:pPr algn="l">
              <a:buFont typeface="+mj-lt"/>
              <a:buAutoNum type="arabicPeriod"/>
            </a:pPr>
            <a:r>
              <a:rPr lang="vi-VN" b="1" i="0" dirty="0">
                <a:solidFill>
                  <a:srgbClr val="ECECEC"/>
                </a:solidFill>
                <a:effectLst/>
                <a:latin typeface="Söhne"/>
              </a:rPr>
              <a:t>Govt_job</a:t>
            </a:r>
            <a:r>
              <a:rPr lang="vi-VN" b="0" i="0" dirty="0">
                <a:solidFill>
                  <a:srgbClr val="ECECEC"/>
                </a:solidFill>
                <a:effectLst/>
                <a:latin typeface="Söhne"/>
              </a:rPr>
              <a:t>: Đây là nhóm người làm việc trong các tổ chức hoặc cơ quan chính phủ. Bao gồm các nhân viên công vụ, cán bộ, nhân viên làm việc cho các bộ, cục, ngành, đơn vị thuộc hệ thống hành chính nhà nước.</a:t>
            </a:r>
          </a:p>
          <a:p>
            <a:pPr algn="l">
              <a:buFont typeface="+mj-lt"/>
              <a:buAutoNum type="arabicPeriod"/>
            </a:pPr>
            <a:r>
              <a:rPr lang="vi-VN" b="1" i="0" dirty="0">
                <a:solidFill>
                  <a:srgbClr val="ECECEC"/>
                </a:solidFill>
                <a:effectLst/>
                <a:latin typeface="Söhne"/>
              </a:rPr>
              <a:t>Children</a:t>
            </a:r>
            <a:r>
              <a:rPr lang="vi-VN" b="0" i="0" dirty="0">
                <a:solidFill>
                  <a:srgbClr val="ECECEC"/>
                </a:solidFill>
                <a:effectLst/>
                <a:latin typeface="Söhne"/>
              </a:rPr>
              <a:t>: Đây là nhóm trẻ em chưa đủ tuổi lao động hoặc học tập. Trong ngữ cảnh của cột này, có thể xem xét nhóm này là người dưới 18 tuổi hoặc chưa có khả năng lao động chính thức.</a:t>
            </a:r>
          </a:p>
          <a:p>
            <a:pPr algn="l">
              <a:buFont typeface="+mj-lt"/>
              <a:buAutoNum type="arabicPeriod"/>
            </a:pPr>
            <a:r>
              <a:rPr lang="vi-VN" b="1" i="0" dirty="0">
                <a:solidFill>
                  <a:srgbClr val="ECECEC"/>
                </a:solidFill>
                <a:effectLst/>
                <a:latin typeface="Söhne"/>
              </a:rPr>
              <a:t>Never_worked</a:t>
            </a:r>
            <a:r>
              <a:rPr lang="vi-VN" b="0" i="0" dirty="0">
                <a:solidFill>
                  <a:srgbClr val="ECECEC"/>
                </a:solidFill>
                <a:effectLst/>
                <a:latin typeface="Söhne"/>
              </a:rPr>
              <a:t>: Đây là nhóm người chưa bao giờ làm việc hoặc không có kinh nghiệm làm việc chính thức. Các cá nhân trong nhóm này có thể là sinh viên mới tốt nghiệp hoặc người không có kinh nghiệm làm việc trước đó.</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dirty="0">
                <a:solidFill>
                  <a:srgbClr val="ECECEC"/>
                </a:solidFill>
                <a:effectLst/>
                <a:latin typeface="Söhne"/>
              </a:rPr>
              <a:t>C</a:t>
            </a:r>
            <a:r>
              <a:rPr lang="vi-VN" b="0" i="0" dirty="0">
                <a:solidFill>
                  <a:srgbClr val="ECECEC"/>
                </a:solidFill>
                <a:effectLst/>
                <a:latin typeface="Söhne"/>
              </a:rPr>
              <a:t>ác mục trong cột “</a:t>
            </a:r>
            <a:r>
              <a:rPr lang="en-US" b="0" i="0" dirty="0" err="1">
                <a:solidFill>
                  <a:srgbClr val="ECECEC"/>
                </a:solidFill>
                <a:effectLst/>
                <a:latin typeface="Söhne"/>
              </a:rPr>
              <a:t>Residnece_type</a:t>
            </a:r>
            <a:r>
              <a:rPr lang="vi-VN" b="0" i="0" dirty="0">
                <a:solidFill>
                  <a:srgbClr val="ECECEC"/>
                </a:solidFill>
                <a:effectLst/>
                <a:latin typeface="Söhne"/>
              </a:rPr>
              <a:t>":</a:t>
            </a:r>
            <a:r>
              <a:rPr lang="en-US" b="0" i="0" dirty="0">
                <a:solidFill>
                  <a:srgbClr val="ECECEC"/>
                </a:solidFill>
                <a:effectLst/>
                <a:latin typeface="Söhne"/>
              </a:rPr>
              <a:t> urban </a:t>
            </a:r>
            <a:r>
              <a:rPr lang="en-US" b="0" i="0" dirty="0" err="1">
                <a:solidFill>
                  <a:srgbClr val="ECECEC"/>
                </a:solidFill>
                <a:effectLst/>
                <a:latin typeface="Söhne"/>
              </a:rPr>
              <a:t>là</a:t>
            </a:r>
            <a:endParaRPr lang="vi-VN" b="0" i="0" dirty="0">
              <a:solidFill>
                <a:srgbClr val="ECECEC"/>
              </a:solidFill>
              <a:effectLst/>
              <a:latin typeface="Söhne"/>
            </a:endParaRPr>
          </a:p>
          <a:p>
            <a:endParaRPr lang="zh-CN" altLang="en-US" dirty="0"/>
          </a:p>
        </p:txBody>
      </p:sp>
      <p:sp>
        <p:nvSpPr>
          <p:cNvPr id="4" name="灯片编号占位符 3"/>
          <p:cNvSpPr>
            <a:spLocks noGrp="1"/>
          </p:cNvSpPr>
          <p:nvPr>
            <p:ph type="sldNum" sz="quarter" idx="10"/>
          </p:nvPr>
        </p:nvSpPr>
        <p:spPr/>
        <p:txBody>
          <a:bodyPr/>
          <a:lstStyle/>
          <a:p>
            <a:fld id="{4E87E6E6-A4C1-460E-9506-C91F86776A49}" type="slidenum">
              <a:rPr lang="zh-CN" altLang="en-US" smtClean="0"/>
              <a:t>7</a:t>
            </a:fld>
            <a:endParaRPr lang="zh-CN" altLang="en-US"/>
          </a:p>
        </p:txBody>
      </p:sp>
    </p:spTree>
    <p:extLst>
      <p:ext uri="{BB962C8B-B14F-4D97-AF65-F5344CB8AC3E}">
        <p14:creationId xmlns:p14="http://schemas.microsoft.com/office/powerpoint/2010/main" val="61155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8</a:t>
            </a:fld>
            <a:endParaRPr lang="zh-CN" altLang="en-US"/>
          </a:p>
        </p:txBody>
      </p:sp>
    </p:spTree>
    <p:extLst>
      <p:ext uri="{BB962C8B-B14F-4D97-AF65-F5344CB8AC3E}">
        <p14:creationId xmlns:p14="http://schemas.microsoft.com/office/powerpoint/2010/main" val="3263627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87E6E6-A4C1-460E-9506-C91F86776A49}" type="slidenum">
              <a:rPr lang="zh-CN" altLang="en-US" smtClean="0"/>
              <a:t>9</a:t>
            </a:fld>
            <a:endParaRPr lang="zh-CN" altLang="en-US"/>
          </a:p>
        </p:txBody>
      </p:sp>
    </p:spTree>
    <p:extLst>
      <p:ext uri="{BB962C8B-B14F-4D97-AF65-F5344CB8AC3E}">
        <p14:creationId xmlns:p14="http://schemas.microsoft.com/office/powerpoint/2010/main" val="873548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t">
            <a:normAutofit/>
          </a:bodyPr>
          <a:lstStyle>
            <a:lvl1pPr algn="ctr">
              <a:defRPr sz="4500"/>
            </a:lvl1pPr>
          </a:lstStyle>
          <a:p>
            <a:r>
              <a:rPr lang="vi-VN" altLang="vi-VN">
                <a:latin typeface="Noto Sans"/>
                <a:ea typeface="Noto Sans"/>
              </a:rPr>
              <a:t>Bấm vào đây để chỉnh sửa kiểu tiêu đề chính</a:t>
            </a:r>
            <a:endParaRPr lang="en-US"/>
          </a:p>
        </p:txBody>
      </p:sp>
      <p:sp>
        <p:nvSpPr>
          <p:cNvPr id="3" name="Subtitle 2"/>
          <p:cNvSpPr>
            <a:spLocks noGrp="1"/>
          </p:cNvSpPr>
          <p:nvPr>
            <p:ph type="subTitle" idx="1"/>
          </p:nvPr>
        </p:nvSpPr>
        <p:spPr>
          <a:xfrm>
            <a:off x="1143000" y="2702363"/>
            <a:ext cx="6858000" cy="1242205"/>
          </a:xfrm>
        </p:spPr>
        <p:txBody>
          <a:bodyPr>
            <a:normAutofit/>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vi-VN" altLang="vi-VN">
                <a:latin typeface="Noto Sans"/>
                <a:ea typeface="Noto Sans"/>
              </a:rPr>
              <a:t>Nhấp để chỉnh sửa kiểu phụ đề chính</a:t>
            </a:r>
            <a:endParaRPr lang="en-US"/>
          </a:p>
        </p:txBody>
      </p:sp>
      <p:sp>
        <p:nvSpPr>
          <p:cNvPr id="4" name="Date Placeholder 3"/>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960965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vi-VN" altLang="vi-VN" smtClean="0">
                <a:latin typeface="Noto Sans"/>
                <a:ea typeface="Noto Sans"/>
              </a:r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6" name="文本框 37"/>
          <p:cNvSpPr txBox="1"/>
          <p:nvPr userDrawn="1"/>
        </p:nvSpPr>
        <p:spPr>
          <a:xfrm>
            <a:off x="467576" y="232284"/>
            <a:ext cx="1836172" cy="175264"/>
          </a:xfrm>
          <a:prstGeom prst="rect">
            <a:avLst/>
          </a:prstGeom>
          <a:noFill/>
        </p:spPr>
        <p:txBody>
          <a:bodyPr wrap="square" lIns="68584" tIns="34292" rIns="68584" bIns="34292" rtlCol="0">
            <a:normAutofit/>
          </a:bodyPr>
          <a:lstStyle/>
          <a:p>
            <a:r>
              <a:rPr lang="vi-VN" altLang="vi-VN" sz="700">
                <a:solidFill>
                  <a:schemeClr val="tx1">
                    <a:lumMod val="50000"/>
                    <a:lumOff val="50000"/>
                  </a:schemeClr>
                </a:solidFill>
                <a:latin typeface="Noto Sans"/>
                <a:ea typeface="Noto Sans"/>
              </a:rPr>
              <a:t>Kinh nghiệm làm</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5744"/>
          </a:xfrm>
          <a:prstGeom prst="rect">
            <a:avLst/>
          </a:prstGeom>
          <a:noFill/>
        </p:spPr>
        <p:txBody>
          <a:bodyPr wrap="square" lIns="68584" tIns="34292" rIns="68584" bIns="34292" rtlCol="0">
            <a:normAutofit/>
          </a:bodyPr>
          <a:lstStyle/>
          <a:p>
            <a:pPr algn="dist" defTabSz="685795"/>
            <a:r>
              <a:rPr lang="vi-VN" altLang="vi-VN" sz="900">
                <a:solidFill>
                  <a:schemeClr val="tx1">
                    <a:lumMod val="50000"/>
                    <a:lumOff val="50000"/>
                  </a:schemeClr>
                </a:solidFill>
                <a:latin typeface="Noto Sans"/>
                <a:ea typeface="Noto Sans"/>
                <a:cs typeface="+mn-ea"/>
                <a:sym typeface="+mn-lt"/>
              </a:rPr>
              <a:t>THÊM TỪ TIÊU ĐỀ LIÊN</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6085497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vi-VN" altLang="vi-VN" smtClean="0">
                <a:latin typeface="Noto Sans"/>
                <a:ea typeface="Noto Sans"/>
              </a:r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6" name="文本框 37"/>
          <p:cNvSpPr txBox="1"/>
          <p:nvPr userDrawn="1"/>
        </p:nvSpPr>
        <p:spPr>
          <a:xfrm>
            <a:off x="467576" y="232284"/>
            <a:ext cx="1836172" cy="312424"/>
          </a:xfrm>
          <a:prstGeom prst="rect">
            <a:avLst/>
          </a:prstGeom>
          <a:noFill/>
        </p:spPr>
        <p:txBody>
          <a:bodyPr wrap="square" lIns="68584" tIns="34292" rIns="68584" bIns="34292" rtlCol="0">
            <a:normAutofit/>
          </a:bodyPr>
          <a:lstStyle/>
          <a:p>
            <a:r>
              <a:rPr lang="vi-VN" altLang="vi-VN" sz="1600">
                <a:solidFill>
                  <a:schemeClr val="tx1">
                    <a:lumMod val="50000"/>
                    <a:lumOff val="50000"/>
                  </a:schemeClr>
                </a:solidFill>
                <a:latin typeface="Noto Sans"/>
                <a:ea typeface="Noto Sans"/>
              </a:rPr>
              <a:t>Lập kế hoạch</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5744"/>
          </a:xfrm>
          <a:prstGeom prst="rect">
            <a:avLst/>
          </a:prstGeom>
          <a:noFill/>
        </p:spPr>
        <p:txBody>
          <a:bodyPr wrap="square" lIns="68584" tIns="34292" rIns="68584" bIns="34292" rtlCol="0">
            <a:normAutofit/>
          </a:bodyPr>
          <a:lstStyle/>
          <a:p>
            <a:pPr algn="dist" defTabSz="685795"/>
            <a:r>
              <a:rPr lang="vi-VN" altLang="vi-VN" sz="900">
                <a:solidFill>
                  <a:schemeClr val="tx1">
                    <a:lumMod val="50000"/>
                    <a:lumOff val="50000"/>
                  </a:schemeClr>
                </a:solidFill>
                <a:latin typeface="Noto Sans"/>
                <a:ea typeface="Noto Sans"/>
                <a:cs typeface="+mn-ea"/>
                <a:sym typeface="+mn-lt"/>
              </a:rPr>
              <a:t>THÊM TỪ TIÊU ĐỀ LIÊN</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12282082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t">
            <a:normAutofit/>
          </a:bodyPr>
          <a:lstStyle>
            <a:lvl1pPr>
              <a:defRPr sz="2400"/>
            </a:lvl1pPr>
          </a:lstStyle>
          <a:p>
            <a:r>
              <a:rPr lang="vi-VN" altLang="vi-VN" sz="2000">
                <a:latin typeface="Noto Sans"/>
                <a:ea typeface="Noto Sans"/>
              </a:rPr>
              <a:t>Bấm vào đây để chỉnh sửa kiểu tiêu đề</a:t>
            </a:r>
            <a:endParaRPr lang="en-US"/>
          </a:p>
        </p:txBody>
      </p:sp>
      <p:sp>
        <p:nvSpPr>
          <p:cNvPr id="3" name="Content Placeholder 2"/>
          <p:cNvSpPr>
            <a:spLocks noGrp="1"/>
          </p:cNvSpPr>
          <p:nvPr>
            <p:ph idx="1"/>
          </p:nvPr>
        </p:nvSpPr>
        <p:spPr>
          <a:xfrm>
            <a:off x="3887391" y="740798"/>
            <a:ext cx="4629150" cy="3656347"/>
          </a:xfrm>
        </p:spPr>
        <p:txBody>
          <a:bodyPr>
            <a:normAutofit/>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ltLang="vi-VN">
                <a:latin typeface="Noto Sans"/>
                <a:ea typeface="Noto Sans"/>
              </a:rPr>
              <a:t>Chỉnh sửa kiểu</a:t>
            </a:r>
          </a:p>
        </p:txBody>
      </p:sp>
      <p:sp>
        <p:nvSpPr>
          <p:cNvPr id="5" name="Date Placeholder 4"/>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7699032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t">
            <a:normAutofit/>
          </a:bodyPr>
          <a:lstStyle>
            <a:lvl1pPr>
              <a:defRPr sz="2400"/>
            </a:lvl1pPr>
          </a:lstStyle>
          <a:p>
            <a:r>
              <a:rPr lang="vi-VN" altLang="vi-VN" sz="2000">
                <a:latin typeface="Noto Sans"/>
                <a:ea typeface="Noto Sans"/>
              </a:rPr>
              <a:t>Bấm vào đây để chỉnh sửa kiểu tiêu đề</a:t>
            </a:r>
            <a:endParaRPr lang="en-US"/>
          </a:p>
        </p:txBody>
      </p:sp>
      <p:sp>
        <p:nvSpPr>
          <p:cNvPr id="3" name="Picture Placeholder 2"/>
          <p:cNvSpPr>
            <a:spLocks noGrp="1" noChangeAspect="1"/>
          </p:cNvSpPr>
          <p:nvPr>
            <p:ph type="pic" idx="1"/>
          </p:nvPr>
        </p:nvSpPr>
        <p:spPr>
          <a:xfrm>
            <a:off x="3887391" y="740798"/>
            <a:ext cx="4629150" cy="3656347"/>
          </a:xfrm>
        </p:spPr>
        <p:txBody>
          <a:bodyPr anchor="t">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vi-VN" altLang="vi-VN" sz="2200">
                <a:latin typeface="Noto Sans"/>
                <a:ea typeface="Noto Sans"/>
              </a:rPr>
              <a:t>Bấm vào biểu</a:t>
            </a:r>
            <a:endParaRPr lang="en-US"/>
          </a:p>
        </p:txBody>
      </p:sp>
      <p:sp>
        <p:nvSpPr>
          <p:cNvPr id="4" name="Text Placeholder 3"/>
          <p:cNvSpPr>
            <a:spLocks noGrp="1"/>
          </p:cNvSpPr>
          <p:nvPr>
            <p:ph type="body" sz="half" idx="2"/>
          </p:nvPr>
        </p:nvSpPr>
        <p:spPr>
          <a:xfrm>
            <a:off x="629841" y="1543526"/>
            <a:ext cx="2949178" cy="285957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vi-VN" altLang="vi-VN">
                <a:latin typeface="Noto Sans"/>
                <a:ea typeface="Noto Sans"/>
              </a:rPr>
              <a:t>Chỉnh sửa kiểu</a:t>
            </a:r>
          </a:p>
        </p:txBody>
      </p:sp>
      <p:sp>
        <p:nvSpPr>
          <p:cNvPr id="5" name="Date Placeholder 4"/>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9877959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altLang="vi-VN" sz="3200">
                <a:latin typeface="Noto Sans"/>
                <a:ea typeface="Noto Sans"/>
              </a:rPr>
              <a:t>Bấm vào đây để chỉnh sửa kiểu tiêu</a:t>
            </a:r>
            <a:endParaRPr lang="en-US"/>
          </a:p>
        </p:txBody>
      </p:sp>
      <p:sp>
        <p:nvSpPr>
          <p:cNvPr id="3" name="Vertical Text Placeholder 2"/>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Date Placeholder 3"/>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7649381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vert">
            <a:normAutofit/>
          </a:bodyPr>
          <a:lstStyle/>
          <a:p>
            <a:r>
              <a:rPr lang="vi-VN" altLang="vi-VN" sz="3100">
                <a:latin typeface="Noto Sans"/>
                <a:ea typeface="Noto Sans"/>
              </a:rPr>
              <a:t>Bấm vào đây để chỉnh sửa kiểu tiêu đề</a:t>
            </a:r>
            <a:endParaRPr lang="en-US"/>
          </a:p>
        </p:txBody>
      </p:sp>
      <p:sp>
        <p:nvSpPr>
          <p:cNvPr id="3" name="Vertical Text Placeholder 2"/>
          <p:cNvSpPr>
            <a:spLocks noGrp="1"/>
          </p:cNvSpPr>
          <p:nvPr>
            <p:ph type="body" orient="vert" idx="1"/>
          </p:nvPr>
        </p:nvSpPr>
        <p:spPr>
          <a:xfrm>
            <a:off x="628650" y="273928"/>
            <a:ext cx="5800725" cy="4360224"/>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Date Placeholder 3"/>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7675127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3048000" y="331573"/>
            <a:ext cx="3276600" cy="2313387"/>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90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2966029" y="2851969"/>
            <a:ext cx="3383973" cy="323935"/>
          </a:xfrm>
          <a:prstGeom prst="rect">
            <a:avLst/>
          </a:prstGeom>
        </p:spPr>
        <p:txBody>
          <a:bodyPr vert="horz" lIns="0" tIns="40504" rIns="0" bIns="40504" anchor="t">
            <a:normAutofit fontScale="50000" lnSpcReduction="20000"/>
          </a:bodyPr>
          <a:lstStyle>
            <a:lvl1pPr marL="0" indent="0" algn="ctr">
              <a:lnSpc>
                <a:spcPct val="100000"/>
              </a:lnSpc>
              <a:spcBef>
                <a:spcPct val="0"/>
              </a:spcBef>
              <a:buNone/>
              <a:defRPr sz="3500" b="1">
                <a:solidFill>
                  <a:schemeClr val="bg1"/>
                </a:solidFill>
                <a:latin typeface="Lato Hairline"/>
                <a:cs typeface="Lato Hairline"/>
              </a:defRPr>
            </a:lvl1pPr>
          </a:lstStyle>
          <a:p>
            <a:pPr lvl="0"/>
            <a:r>
              <a:rPr lang="vi-VN" altLang="vi-VN">
                <a:latin typeface="Noto Sans"/>
                <a:ea typeface="Noto Sans"/>
              </a:rPr>
              <a:t>TIÊU ĐỀ TẠI ĐÂY</a:t>
            </a:r>
          </a:p>
        </p:txBody>
      </p:sp>
      <p:sp>
        <p:nvSpPr>
          <p:cNvPr id="9" name="Text Placeholder 7"/>
          <p:cNvSpPr>
            <a:spLocks noGrp="1"/>
          </p:cNvSpPr>
          <p:nvPr>
            <p:ph type="body" sz="quarter" idx="11" hasCustomPrompt="1"/>
          </p:nvPr>
        </p:nvSpPr>
        <p:spPr>
          <a:xfrm>
            <a:off x="2966029" y="3289953"/>
            <a:ext cx="3383973" cy="171391"/>
          </a:xfrm>
          <a:prstGeom prst="rect">
            <a:avLst/>
          </a:prstGeom>
        </p:spPr>
        <p:txBody>
          <a:bodyPr vert="horz" lIns="0" tIns="40504" rIns="0" bIns="40504" anchor="t">
            <a:normAutofit fontScale="45000" lnSpcReduction="20000"/>
          </a:bodyPr>
          <a:lstStyle>
            <a:lvl1pPr marL="0" indent="0" algn="ctr">
              <a:lnSpc>
                <a:spcPct val="100000"/>
              </a:lnSpc>
              <a:spcBef>
                <a:spcPct val="0"/>
              </a:spcBef>
              <a:spcAft>
                <a:spcPct val="0"/>
              </a:spcAft>
              <a:buNone/>
              <a:defRPr sz="1500" b="0">
                <a:solidFill>
                  <a:schemeClr val="accent3"/>
                </a:solidFill>
                <a:latin typeface="Lato Light"/>
                <a:cs typeface="Lato Light"/>
              </a:defRPr>
            </a:lvl1pPr>
          </a:lstStyle>
          <a:p>
            <a:pPr lvl="0"/>
            <a:r>
              <a:rPr lang="vi-VN" altLang="vi-VN">
                <a:latin typeface="Noto Sans"/>
                <a:ea typeface="Noto Sans"/>
              </a:rPr>
              <a:t>Mẫu Powerpoint cuối cùng</a:t>
            </a:r>
            <a:endParaRPr lang="es-ES_tradnl"/>
          </a:p>
        </p:txBody>
      </p:sp>
      <p:sp>
        <p:nvSpPr>
          <p:cNvPr id="10" name="Text Placeholder 2"/>
          <p:cNvSpPr>
            <a:spLocks noGrp="1"/>
          </p:cNvSpPr>
          <p:nvPr>
            <p:ph type="body" sz="quarter" idx="16" hasCustomPrompt="1"/>
          </p:nvPr>
        </p:nvSpPr>
        <p:spPr>
          <a:xfrm>
            <a:off x="2981376" y="3614484"/>
            <a:ext cx="3366029" cy="1153007"/>
          </a:xfrm>
          <a:prstGeom prst="rect">
            <a:avLst/>
          </a:prstGeom>
        </p:spPr>
        <p:txBody>
          <a:bodyPr vert="horz" lIns="0" tIns="0" rIns="0" bIns="0">
            <a:normAutofit/>
          </a:bodyPr>
          <a:lstStyle>
            <a:lvl1pPr marL="0" indent="0" algn="ctr">
              <a:lnSpc>
                <a:spcPct val="130000"/>
              </a:lnSpc>
              <a:buNone/>
              <a:defRPr sz="1200">
                <a:solidFill>
                  <a:schemeClr val="tx1">
                    <a:lumMod val="50000"/>
                    <a:lumOff val="50000"/>
                  </a:schemeClr>
                </a:solidFill>
                <a:latin typeface="Lato Regular"/>
                <a:cs typeface="Lato Regular"/>
              </a:defRPr>
            </a:lvl1pPr>
          </a:lstStyle>
          <a:p>
            <a:pPr lvl="0"/>
            <a:r>
              <a:rPr lang="vi-VN" altLang="vi-VN">
                <a:latin typeface="Noto Sans"/>
                <a:ea typeface="Noto Sans"/>
              </a:rPr>
              <a:t>Lorem ipsum dolor sit amet, consectetur adipiscing elit. Fusce diam tortor, mattis quis dapibus vitae, euismod non purus. Maecenas ut lacus nec mauris feugiat tristique.</a:t>
            </a:r>
          </a:p>
        </p:txBody>
      </p:sp>
    </p:spTree>
    <p:extLst>
      <p:ext uri="{BB962C8B-B14F-4D97-AF65-F5344CB8AC3E}">
        <p14:creationId xmlns:p14="http://schemas.microsoft.com/office/powerpoint/2010/main" val="3085931095"/>
      </p:ext>
    </p:extLst>
  </p:cSld>
  <p:clrMapOvr>
    <a:masterClrMapping/>
  </p:clrMapOvr>
  <p:transition spd="med" advClick="0">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7696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77449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zh-CN" altLang="en-US" sz="1800"/>
          </a:p>
        </p:txBody>
      </p:sp>
      <p:sp>
        <p:nvSpPr>
          <p:cNvPr id="3" name="TextBox 1"/>
          <p:cNvSpPr txBox="1"/>
          <p:nvPr userDrawn="1"/>
        </p:nvSpPr>
        <p:spPr>
          <a:xfrm>
            <a:off x="3887150" y="368823"/>
            <a:ext cx="1249664" cy="269365"/>
          </a:xfrm>
          <a:prstGeom prst="rect">
            <a:avLst/>
          </a:prstGeom>
          <a:noFill/>
        </p:spPr>
        <p:txBody>
          <a:bodyPr wrap="none" lIns="68577" tIns="34289" rIns="68577" bIns="34289" rtlCol="0">
            <a:normAutofit/>
          </a:bodyPr>
          <a:lstStyle/>
          <a:p>
            <a:pPr lvl="0" algn="ctr"/>
            <a:r>
              <a:rPr lang="vi-VN" altLang="vi-VN" sz="1300" b="1">
                <a:solidFill>
                  <a:prstClr val="black">
                    <a:lumMod val="65000"/>
                    <a:lumOff val="35000"/>
                  </a:prstClr>
                </a:solidFill>
                <a:latin typeface="Noto Sans"/>
                <a:ea typeface="Noto Sans"/>
                <a:sym typeface="Arial" pitchFamily="34" charset="0"/>
              </a:rPr>
              <a:t>Bấm để thêm</a:t>
            </a:r>
            <a:endParaRPr lang="en-US" altLang="zh-CN" sz="1500" b="1">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2898"/>
          </a:xfrm>
          <a:prstGeom prst="rect">
            <a:avLst/>
          </a:prstGeom>
          <a:noFill/>
        </p:spPr>
        <p:txBody>
          <a:bodyPr wrap="square" lIns="68577" tIns="34289" rIns="68577" bIns="34289" rtlCol="0">
            <a:normAutofit/>
          </a:bodyPr>
          <a:lstStyle/>
          <a:p>
            <a:pPr algn="ctr"/>
            <a:r>
              <a:rPr lang="vi-VN" altLang="vi-VN" sz="900">
                <a:solidFill>
                  <a:schemeClr val="tx1">
                    <a:lumMod val="50000"/>
                    <a:lumOff val="50000"/>
                  </a:schemeClr>
                </a:solidFill>
                <a:latin typeface="Noto Sans"/>
                <a:ea typeface="Noto Sans"/>
                <a:cs typeface="Open Sans" panose="020B0606030504020204" pitchFamily="34" charset="0"/>
                <a:sym typeface="Arial" pitchFamily="34" charset="0"/>
              </a:rPr>
              <a:t>Nội dung của bạn được nhấn vào đây hoặc bằng cách sao chép văn bản và chọn dán nó</a:t>
            </a:r>
            <a:endParaRPr lang="en-US" sz="90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246778767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altLang="vi-VN" sz="3200">
                <a:latin typeface="Noto Sans"/>
                <a:ea typeface="Noto Sans"/>
              </a:rPr>
              <a:t>Bấm vào đây để chỉnh sửa kiểu tiêu</a:t>
            </a:r>
            <a:endParaRPr lang="en-US"/>
          </a:p>
        </p:txBody>
      </p:sp>
      <p:sp>
        <p:nvSpPr>
          <p:cNvPr id="3" name="Content Placeholder 2"/>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Date Placeholder 3"/>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00140380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t">
            <a:normAutofit/>
          </a:bodyPr>
          <a:lstStyle>
            <a:lvl1pPr>
              <a:defRPr sz="4500"/>
            </a:lvl1pPr>
          </a:lstStyle>
          <a:p>
            <a:r>
              <a:rPr lang="vi-VN" altLang="vi-VN">
                <a:latin typeface="Noto Sans"/>
                <a:ea typeface="Noto Sans"/>
              </a:rPr>
              <a:t>Bấm vào đây để chỉnh</a:t>
            </a:r>
            <a:endParaRPr lang="en-US"/>
          </a:p>
        </p:txBody>
      </p:sp>
      <p:sp>
        <p:nvSpPr>
          <p:cNvPr id="3" name="Text Placeholder 2"/>
          <p:cNvSpPr>
            <a:spLocks noGrp="1"/>
          </p:cNvSpPr>
          <p:nvPr>
            <p:ph type="body" idx="1"/>
          </p:nvPr>
        </p:nvSpPr>
        <p:spPr>
          <a:xfrm>
            <a:off x="623888" y="3443160"/>
            <a:ext cx="7886700" cy="1125488"/>
          </a:xfrm>
        </p:spPr>
        <p:txBody>
          <a:bodyPr>
            <a:normAutofit/>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vi-VN" altLang="vi-VN">
                <a:latin typeface="Noto Sans"/>
                <a:ea typeface="Noto Sans"/>
              </a:rPr>
              <a:t>Chỉnh sửa kiểu văn bản chính</a:t>
            </a:r>
          </a:p>
        </p:txBody>
      </p:sp>
      <p:sp>
        <p:nvSpPr>
          <p:cNvPr id="4" name="Date Placeholder 3"/>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99899415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altLang="vi-VN" sz="3200">
                <a:latin typeface="Noto Sans"/>
                <a:ea typeface="Noto Sans"/>
              </a:rPr>
              <a:t>Bấm vào đây để chỉnh sửa kiểu tiêu</a:t>
            </a:r>
            <a:endParaRPr lang="en-US"/>
          </a:p>
        </p:txBody>
      </p:sp>
      <p:sp>
        <p:nvSpPr>
          <p:cNvPr id="3" name="Content Placeholder 2"/>
          <p:cNvSpPr>
            <a:spLocks noGrp="1"/>
          </p:cNvSpPr>
          <p:nvPr>
            <p:ph sz="half" idx="1"/>
          </p:nvPr>
        </p:nvSpPr>
        <p:spPr>
          <a:xfrm>
            <a:off x="628650" y="1369642"/>
            <a:ext cx="3886200" cy="3264511"/>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Content Placeholder 3"/>
          <p:cNvSpPr>
            <a:spLocks noGrp="1"/>
          </p:cNvSpPr>
          <p:nvPr>
            <p:ph sz="half" idx="2"/>
          </p:nvPr>
        </p:nvSpPr>
        <p:spPr>
          <a:xfrm>
            <a:off x="4629150" y="1369642"/>
            <a:ext cx="3886200" cy="3264511"/>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5" name="Date Placeholder 4"/>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4583572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normAutofit/>
          </a:bodyPr>
          <a:lstStyle/>
          <a:p>
            <a:r>
              <a:rPr lang="vi-VN" altLang="vi-VN" sz="3200">
                <a:latin typeface="Noto Sans"/>
                <a:ea typeface="Noto Sans"/>
              </a:rPr>
              <a:t>Bấm vào đây để chỉnh sửa kiểu tiêu</a:t>
            </a:r>
            <a:endParaRPr lang="en-US"/>
          </a:p>
        </p:txBody>
      </p:sp>
      <p:sp>
        <p:nvSpPr>
          <p:cNvPr id="3" name="Text Placeholder 2"/>
          <p:cNvSpPr>
            <a:spLocks noGrp="1"/>
          </p:cNvSpPr>
          <p:nvPr>
            <p:ph type="body" idx="1"/>
          </p:nvPr>
        </p:nvSpPr>
        <p:spPr>
          <a:xfrm>
            <a:off x="629842" y="1261261"/>
            <a:ext cx="3868340" cy="618125"/>
          </a:xfrm>
        </p:spPr>
        <p:txBody>
          <a:bodyPr anchor="t">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ltLang="vi-VN">
                <a:latin typeface="Noto Sans"/>
                <a:ea typeface="Noto Sans"/>
              </a:rPr>
              <a:t>Chỉnh sửa kiểu văn bản chính</a:t>
            </a:r>
          </a:p>
        </p:txBody>
      </p:sp>
      <p:sp>
        <p:nvSpPr>
          <p:cNvPr id="4" name="Content Placeholder 3"/>
          <p:cNvSpPr>
            <a:spLocks noGrp="1"/>
          </p:cNvSpPr>
          <p:nvPr>
            <p:ph sz="half" idx="2"/>
          </p:nvPr>
        </p:nvSpPr>
        <p:spPr>
          <a:xfrm>
            <a:off x="629842" y="1879386"/>
            <a:ext cx="3868340" cy="2764294"/>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5" name="Text Placeholder 4"/>
          <p:cNvSpPr>
            <a:spLocks noGrp="1"/>
          </p:cNvSpPr>
          <p:nvPr>
            <p:ph type="body" sz="quarter" idx="3"/>
          </p:nvPr>
        </p:nvSpPr>
        <p:spPr>
          <a:xfrm>
            <a:off x="4629150" y="1261261"/>
            <a:ext cx="3887391" cy="618125"/>
          </a:xfrm>
        </p:spPr>
        <p:txBody>
          <a:bodyPr anchor="t">
            <a:norm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vi-VN" altLang="vi-VN">
                <a:latin typeface="Noto Sans"/>
                <a:ea typeface="Noto Sans"/>
              </a:rPr>
              <a:t>Chỉnh sửa kiểu văn bản chính</a:t>
            </a:r>
          </a:p>
        </p:txBody>
      </p:sp>
      <p:sp>
        <p:nvSpPr>
          <p:cNvPr id="6" name="Content Placeholder 5"/>
          <p:cNvSpPr>
            <a:spLocks noGrp="1"/>
          </p:cNvSpPr>
          <p:nvPr>
            <p:ph sz="quarter" idx="4"/>
          </p:nvPr>
        </p:nvSpPr>
        <p:spPr>
          <a:xfrm>
            <a:off x="4629150" y="1879386"/>
            <a:ext cx="3887391" cy="2764294"/>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7" name="Date Placeholder 6"/>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9475280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altLang="vi-VN" sz="3200">
                <a:latin typeface="Noto Sans"/>
                <a:ea typeface="Noto Sans"/>
              </a:rPr>
              <a:t>Bấm vào đây để chỉnh sửa kiểu tiêu</a:t>
            </a:r>
            <a:endParaRPr lang="en-US"/>
          </a:p>
        </p:txBody>
      </p:sp>
      <p:sp>
        <p:nvSpPr>
          <p:cNvPr id="3" name="Date Placeholder 2"/>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1119242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normAutofit/>
          </a:body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8965034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vi-VN" altLang="vi-VN" smtClean="0">
                <a:latin typeface="Noto Sans"/>
                <a:ea typeface="Noto Sans"/>
              </a:rPr>
              <a:t>‹#›</a:t>
            </a:fld>
            <a:endParaRPr lang="zh-CN" altLang="en-US"/>
          </a:p>
        </p:txBody>
      </p:sp>
      <p:sp>
        <p:nvSpPr>
          <p:cNvPr id="5" name="矩形 4"/>
          <p:cNvSpPr/>
          <p:nvPr userDrawn="1"/>
        </p:nvSpPr>
        <p:spPr>
          <a:xfrm>
            <a:off x="0"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6" name="文本框 37"/>
          <p:cNvSpPr txBox="1"/>
          <p:nvPr userDrawn="1"/>
        </p:nvSpPr>
        <p:spPr>
          <a:xfrm>
            <a:off x="467576" y="232284"/>
            <a:ext cx="1836172" cy="205744"/>
          </a:xfrm>
          <a:prstGeom prst="rect">
            <a:avLst/>
          </a:prstGeom>
          <a:noFill/>
        </p:spPr>
        <p:txBody>
          <a:bodyPr wrap="square" lIns="68584" tIns="34292" rIns="68584" bIns="34292" rtlCol="0">
            <a:normAutofit/>
          </a:bodyPr>
          <a:lstStyle/>
          <a:p>
            <a:r>
              <a:rPr lang="vi-VN" altLang="vi-VN" sz="900">
                <a:solidFill>
                  <a:schemeClr val="tx1">
                    <a:lumMod val="50000"/>
                    <a:lumOff val="50000"/>
                  </a:schemeClr>
                </a:solidFill>
                <a:latin typeface="Noto Sans"/>
                <a:ea typeface="Noto Sans"/>
              </a:rPr>
              <a:t>đánh giá công</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5744"/>
          </a:xfrm>
          <a:prstGeom prst="rect">
            <a:avLst/>
          </a:prstGeom>
          <a:noFill/>
        </p:spPr>
        <p:txBody>
          <a:bodyPr wrap="square" lIns="68584" tIns="34292" rIns="68584" bIns="34292" rtlCol="0">
            <a:normAutofit/>
          </a:bodyPr>
          <a:lstStyle/>
          <a:p>
            <a:pPr algn="dist" defTabSz="685795"/>
            <a:r>
              <a:rPr lang="vi-VN" altLang="vi-VN" sz="900">
                <a:solidFill>
                  <a:schemeClr val="tx1">
                    <a:lumMod val="50000"/>
                    <a:lumOff val="50000"/>
                  </a:schemeClr>
                </a:solidFill>
                <a:latin typeface="Noto Sans"/>
                <a:ea typeface="Noto Sans"/>
                <a:cs typeface="+mn-ea"/>
                <a:sym typeface="+mn-lt"/>
              </a:rPr>
              <a:t>THÊM TỪ TIÊU ĐỀ LIÊN</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235495650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normAutofit/>
          </a:bodyPr>
          <a:lstStyle/>
          <a:p>
            <a:r>
              <a:rPr lang="vi-VN" altLang="vi-VN" sz="700">
                <a:latin typeface="Noto Sans"/>
                <a:ea typeface="Noto Sans"/>
              </a:rPr>
              <a:t>Chủ Nhật 20XX/7/28</a:t>
            </a:r>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normAutofit/>
          </a:bodyPr>
          <a:lstStyle/>
          <a:p>
            <a:fld id="{D7F5BB56-9B96-4394-98D1-089DE868BDAA}" type="slidenum">
              <a:rPr lang="vi-VN" altLang="vi-VN" smtClean="0">
                <a:latin typeface="Noto Sans"/>
                <a:ea typeface="Noto Sans"/>
              </a:rPr>
              <a:t>‹#›</a:t>
            </a:fld>
            <a:endParaRPr lang="zh-CN" altLang="en-US"/>
          </a:p>
        </p:txBody>
      </p:sp>
      <p:sp>
        <p:nvSpPr>
          <p:cNvPr id="5" name="矩形 4"/>
          <p:cNvSpPr/>
          <p:nvPr userDrawn="1"/>
        </p:nvSpPr>
        <p:spPr>
          <a:xfrm>
            <a:off x="0"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a:solidFill>
                <a:srgbClr val="E7E6E6">
                  <a:lumMod val="50000"/>
                </a:srgbClr>
              </a:solidFill>
              <a:cs typeface="+mn-ea"/>
              <a:sym typeface="+mn-lt"/>
            </a:endParaRPr>
          </a:p>
        </p:txBody>
      </p:sp>
      <p:sp>
        <p:nvSpPr>
          <p:cNvPr id="6" name="文本框 37"/>
          <p:cNvSpPr txBox="1"/>
          <p:nvPr userDrawn="1"/>
        </p:nvSpPr>
        <p:spPr>
          <a:xfrm>
            <a:off x="467576" y="232284"/>
            <a:ext cx="1836172" cy="236224"/>
          </a:xfrm>
          <a:prstGeom prst="rect">
            <a:avLst/>
          </a:prstGeom>
          <a:noFill/>
        </p:spPr>
        <p:txBody>
          <a:bodyPr wrap="square" lIns="68584" tIns="34292" rIns="68584" bIns="34292" rtlCol="0">
            <a:normAutofit/>
          </a:bodyPr>
          <a:lstStyle/>
          <a:p>
            <a:r>
              <a:rPr lang="vi-VN" altLang="vi-VN" sz="1100">
                <a:solidFill>
                  <a:schemeClr val="tx1">
                    <a:lumMod val="50000"/>
                    <a:lumOff val="50000"/>
                  </a:schemeClr>
                </a:solidFill>
                <a:latin typeface="Noto Sans"/>
                <a:ea typeface="Noto Sans"/>
              </a:rPr>
              <a:t>Tự đánh giá</a:t>
            </a:r>
            <a:endParaRPr lang="zh-CN" altLang="en-US" sz="120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431540" y="556320"/>
            <a:ext cx="2039271" cy="205744"/>
          </a:xfrm>
          <a:prstGeom prst="rect">
            <a:avLst/>
          </a:prstGeom>
          <a:noFill/>
        </p:spPr>
        <p:txBody>
          <a:bodyPr wrap="square" lIns="68584" tIns="34292" rIns="68584" bIns="34292" rtlCol="0">
            <a:normAutofit/>
          </a:bodyPr>
          <a:lstStyle/>
          <a:p>
            <a:pPr algn="dist" defTabSz="685795"/>
            <a:r>
              <a:rPr lang="vi-VN" altLang="vi-VN" sz="900">
                <a:solidFill>
                  <a:schemeClr val="tx1">
                    <a:lumMod val="50000"/>
                    <a:lumOff val="50000"/>
                  </a:schemeClr>
                </a:solidFill>
                <a:latin typeface="Noto Sans"/>
                <a:ea typeface="Noto Sans"/>
                <a:cs typeface="+mn-ea"/>
                <a:sym typeface="+mn-lt"/>
              </a:rPr>
              <a:t>THÊM TỪ TIÊU ĐỀ LIÊN</a:t>
            </a:r>
            <a:endParaRPr lang="zh-CN" altLang="en-US" sz="900">
              <a:solidFill>
                <a:schemeClr val="tx1">
                  <a:lumMod val="50000"/>
                  <a:lumOff val="50000"/>
                </a:schemeClr>
              </a:solidFill>
              <a:cs typeface="+mn-ea"/>
              <a:sym typeface="+mn-lt"/>
            </a:endParaRPr>
          </a:p>
        </p:txBody>
      </p:sp>
    </p:spTree>
    <p:extLst>
      <p:ext uri="{BB962C8B-B14F-4D97-AF65-F5344CB8AC3E}">
        <p14:creationId xmlns:p14="http://schemas.microsoft.com/office/powerpoint/2010/main" val="29555878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t">
            <a:normAutofit/>
          </a:bodyPr>
          <a:lstStyle/>
          <a:p>
            <a:r>
              <a:rPr lang="vi-VN" altLang="vi-VN" sz="3200">
                <a:latin typeface="Noto Sans"/>
                <a:ea typeface="Noto Sans"/>
              </a:rPr>
              <a:t>Bấm vào đây để chỉnh sửa kiểu tiêu</a:t>
            </a:r>
            <a:endParaRPr lang="en-US"/>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endParaRPr lang="en-US"/>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t">
            <a:normAutofit/>
          </a:bodyPr>
          <a:lstStyle>
            <a:lvl1pPr algn="l">
              <a:defRPr sz="900">
                <a:solidFill>
                  <a:schemeClr val="tx1">
                    <a:tint val="75000"/>
                  </a:schemeClr>
                </a:solidFill>
              </a:defRPr>
            </a:lvl1pPr>
          </a:lstStyle>
          <a:p>
            <a:r>
              <a:rPr lang="vi-VN" altLang="vi-VN" sz="700">
                <a:latin typeface="Noto Sans"/>
                <a:ea typeface="Noto Sans"/>
              </a:rPr>
              <a:t>Chủ Nhật 20XX/7/28</a:t>
            </a:r>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normAutofit/>
          </a:bodyPr>
          <a:lstStyle>
            <a:lvl1pPr algn="r">
              <a:defRPr sz="900">
                <a:solidFill>
                  <a:schemeClr val="tx1">
                    <a:tint val="75000"/>
                  </a:schemeClr>
                </a:solidFill>
              </a:defRPr>
            </a:lvl1pPr>
          </a:lstStyle>
          <a:p>
            <a:fld id="{4BA8E7E8-FD70-4308-8370-5D347B62B2F6}"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2410182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3" r:id="rId8"/>
    <p:sldLayoutId id="2147483674" r:id="rId9"/>
    <p:sldLayoutId id="2147483675" r:id="rId10"/>
    <p:sldLayoutId id="2147483676" r:id="rId11"/>
    <p:sldLayoutId id="2147483668" r:id="rId12"/>
    <p:sldLayoutId id="2147483669" r:id="rId13"/>
    <p:sldLayoutId id="2147483670" r:id="rId14"/>
    <p:sldLayoutId id="2147483671" r:id="rId15"/>
    <p:sldLayoutId id="2147483672" r:id="rId16"/>
    <p:sldLayoutId id="2147483677" r:id="rId17"/>
    <p:sldLayoutId id="2147483678" r:id="rId18"/>
    <p:sldLayoutId id="2147483679" r:id="rId19"/>
  </p:sldLayoutIdLst>
  <mc:AlternateContent xmlns:mc="http://schemas.openxmlformats.org/markup-compatibility/2006" xmlns:p14="http://schemas.microsoft.com/office/powerpoint/2010/main">
    <mc:Choice Requires="p14">
      <p:transition spd="slow" p14:dur="2000" advClick="0"/>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image" Target="../media/image18.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7.png"/><Relationship Id="rId5" Type="http://schemas.openxmlformats.org/officeDocument/2006/relationships/notesSlide" Target="../notesSlides/notesSlide10.xml"/><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41.xml"/><Relationship Id="rId7" Type="http://schemas.openxmlformats.org/officeDocument/2006/relationships/image" Target="../media/image2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9.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23.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22.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25.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4.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50.xml"/><Relationship Id="rId7" Type="http://schemas.openxmlformats.org/officeDocument/2006/relationships/image" Target="../media/image27.pn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26.jpe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9.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tags" Target="../tags/tag56.xml"/><Relationship Id="rId7" Type="http://schemas.openxmlformats.org/officeDocument/2006/relationships/image" Target="../media/image31.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30.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33.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32.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34.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image" Target="../media/image3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notesSlide" Target="../notesSlides/notesSlide2.xml"/><Relationship Id="rId5" Type="http://schemas.openxmlformats.org/officeDocument/2006/relationships/tags" Target="../tags/tag6.xml"/><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36.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37.png"/><Relationship Id="rId5" Type="http://schemas.openxmlformats.org/officeDocument/2006/relationships/notesSlide" Target="../notesSlides/notesSlide21.xml"/><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8.png"/><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1.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4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2.png"/><Relationship Id="rId5" Type="http://schemas.openxmlformats.org/officeDocument/2006/relationships/notesSlide" Target="../notesSlides/notesSlide24.xml"/><Relationship Id="rId4"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44.png"/><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84.xml"/><Relationship Id="rId7" Type="http://schemas.openxmlformats.org/officeDocument/2006/relationships/image" Target="../media/image46.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45.png"/><Relationship Id="rId5" Type="http://schemas.openxmlformats.org/officeDocument/2006/relationships/notesSlide" Target="../notesSlides/notesSlide26.xml"/><Relationship Id="rId4" Type="http://schemas.openxmlformats.org/officeDocument/2006/relationships/slideLayout" Target="../slideLayouts/slideLayout7.xml"/><Relationship Id="rId9"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49.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51.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50.pn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53.png"/><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52.png"/><Relationship Id="rId5" Type="http://schemas.openxmlformats.org/officeDocument/2006/relationships/notesSlide" Target="../notesSlides/notesSlide29.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3.xml"/><Relationship Id="rId7" Type="http://schemas.openxmlformats.org/officeDocument/2006/relationships/notesSlide" Target="../notesSlides/notesSlide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7.xml"/><Relationship Id="rId5" Type="http://schemas.openxmlformats.org/officeDocument/2006/relationships/tags" Target="../tags/tag15.xml"/><Relationship Id="rId4"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tags" Target="../tags/tag96.xml"/><Relationship Id="rId7" Type="http://schemas.openxmlformats.org/officeDocument/2006/relationships/image" Target="../media/image55.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54.png"/><Relationship Id="rId5" Type="http://schemas.openxmlformats.org/officeDocument/2006/relationships/notesSlide" Target="../notesSlides/notesSlide30.xml"/><Relationship Id="rId4"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tags" Target="../tags/tag99.xml"/><Relationship Id="rId7" Type="http://schemas.openxmlformats.org/officeDocument/2006/relationships/image" Target="../media/image57.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56.pn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image" Target="../media/image59.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image" Target="../media/image58.png"/><Relationship Id="rId5" Type="http://schemas.openxmlformats.org/officeDocument/2006/relationships/notesSlide" Target="../notesSlides/notesSlide32.xml"/><Relationship Id="rId4"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tags" Target="../tags/tag105.xml"/><Relationship Id="rId7" Type="http://schemas.openxmlformats.org/officeDocument/2006/relationships/image" Target="../media/image61.png"/><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image" Target="../media/image60.png"/><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tags" Target="../tags/tag108.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notesSlide" Target="../notesSlides/notesSlide34.xml"/><Relationship Id="rId4"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notesSlide" Target="../notesSlides/notesSlide35.xml"/><Relationship Id="rId4"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5" Type="http://schemas.openxmlformats.org/officeDocument/2006/relationships/notesSlide" Target="../notesSlides/notesSlide36.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notesSlide" Target="../notesSlides/notesSlide37.xml"/><Relationship Id="rId4"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4.jpe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4.xml"/><Relationship Id="rId5" Type="http://schemas.openxmlformats.org/officeDocument/2006/relationships/slideLayout" Target="../slideLayouts/slideLayout7.xml"/><Relationship Id="rId4" Type="http://schemas.openxmlformats.org/officeDocument/2006/relationships/tags" Target="../tags/tag19.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2.xml"/><Relationship Id="rId7" Type="http://schemas.openxmlformats.org/officeDocument/2006/relationships/image" Target="../media/image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1.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2.xml"/><Relationship Id="rId7" Type="http://schemas.openxmlformats.org/officeDocument/2006/relationships/image" Target="../media/image13.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12.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5.png"/><Relationship Id="rId5" Type="http://schemas.openxmlformats.org/officeDocument/2006/relationships/notesSlide" Target="../notesSlides/notesSlide9.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B92E78B-9D7D-4E62-8130-B525CF18720E}"/>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t="5820" b="10455"/>
          <a:stretch>
            <a:fillRect/>
          </a:stretch>
        </p:blipFill>
        <p:spPr>
          <a:xfrm>
            <a:off x="-36572" y="-1"/>
            <a:ext cx="9217143" cy="5145089"/>
          </a:xfrm>
          <a:prstGeom prst="rect">
            <a:avLst/>
          </a:prstGeom>
        </p:spPr>
      </p:pic>
      <p:sp>
        <p:nvSpPr>
          <p:cNvPr id="13" name="弦形 12">
            <a:extLst>
              <a:ext uri="{FF2B5EF4-FFF2-40B4-BE49-F238E27FC236}">
                <a16:creationId xmlns:a16="http://schemas.microsoft.com/office/drawing/2014/main" id="{2786906E-287A-4E45-B8D0-3BBA8A7CD216}"/>
              </a:ext>
            </a:extLst>
          </p:cNvPr>
          <p:cNvSpPr/>
          <p:nvPr/>
        </p:nvSpPr>
        <p:spPr>
          <a:xfrm>
            <a:off x="4457700" y="-1674796"/>
            <a:ext cx="5669190" cy="5669190"/>
          </a:xfrm>
          <a:prstGeom prst="chord">
            <a:avLst>
              <a:gd name="adj1" fmla="val 2700000"/>
              <a:gd name="adj2" fmla="val 18741136"/>
            </a:avLst>
          </a:prstGeom>
          <a:solidFill>
            <a:schemeClr val="bg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弦形 1">
            <a:extLst>
              <a:ext uri="{FF2B5EF4-FFF2-40B4-BE49-F238E27FC236}">
                <a16:creationId xmlns:a16="http://schemas.microsoft.com/office/drawing/2014/main" id="{0D97939E-AAA4-4B05-BD0D-F9897E4D6B0C}"/>
              </a:ext>
            </a:extLst>
          </p:cNvPr>
          <p:cNvSpPr/>
          <p:nvPr/>
        </p:nvSpPr>
        <p:spPr>
          <a:xfrm>
            <a:off x="4599101" y="-1629590"/>
            <a:ext cx="5427609" cy="5427609"/>
          </a:xfrm>
          <a:prstGeom prst="chord">
            <a:avLst>
              <a:gd name="adj1" fmla="val 2700000"/>
              <a:gd name="adj2" fmla="val 1874113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8" name="Rectangle 20">
            <a:extLst>
              <a:ext uri="{FF2B5EF4-FFF2-40B4-BE49-F238E27FC236}">
                <a16:creationId xmlns:a16="http://schemas.microsoft.com/office/drawing/2014/main" id="{FBAB7F90-B82A-4533-9D43-F1E073B5D1C5}"/>
              </a:ext>
            </a:extLst>
          </p:cNvPr>
          <p:cNvSpPr>
            <a:spLocks noChangeArrowheads="1"/>
          </p:cNvSpPr>
          <p:nvPr/>
        </p:nvSpPr>
        <p:spPr bwMode="auto">
          <a:xfrm>
            <a:off x="5333771" y="2001119"/>
            <a:ext cx="2111028" cy="319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ormAutofit/>
          </a:bodyPr>
          <a:lstStyle/>
          <a:p>
            <a:pPr fontAlgn="base">
              <a:spcBef>
                <a:spcPct val="0"/>
              </a:spcBef>
              <a:spcAft>
                <a:spcPct val="0"/>
              </a:spcAft>
              <a:buFont typeface="Arial" panose="020B0604020202020204" pitchFamily="34" charset="0"/>
              <a:buNone/>
            </a:pPr>
            <a:endParaRPr lang="vi-VN" altLang="vi-VN" dirty="0">
              <a:solidFill>
                <a:schemeClr val="tx1">
                  <a:lumMod val="75000"/>
                  <a:lumOff val="25000"/>
                </a:schemeClr>
              </a:solidFill>
              <a:latin typeface="Noto Sans"/>
              <a:ea typeface="Noto Sans"/>
              <a:cs typeface="Arial" pitchFamily="34" charset="0"/>
              <a:sym typeface="字魂35号-经典雅黑" panose="00000500000000000000" pitchFamily="2" charset="-122"/>
            </a:endParaRPr>
          </a:p>
        </p:txBody>
      </p:sp>
      <p:sp>
        <p:nvSpPr>
          <p:cNvPr id="9" name="Rectangle 18">
            <a:extLst>
              <a:ext uri="{FF2B5EF4-FFF2-40B4-BE49-F238E27FC236}">
                <a16:creationId xmlns:a16="http://schemas.microsoft.com/office/drawing/2014/main" id="{BB919955-B880-4EBE-AC37-F90E54CC51C1}"/>
              </a:ext>
            </a:extLst>
          </p:cNvPr>
          <p:cNvSpPr>
            <a:spLocks noChangeArrowheads="1"/>
          </p:cNvSpPr>
          <p:nvPr/>
        </p:nvSpPr>
        <p:spPr bwMode="auto">
          <a:xfrm>
            <a:off x="4571999" y="345562"/>
            <a:ext cx="4506833" cy="2109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rmAutofit/>
          </a:bodyPr>
          <a:lstStyle/>
          <a:p>
            <a:pPr algn="ctr" fontAlgn="base">
              <a:spcBef>
                <a:spcPct val="0"/>
              </a:spcBef>
              <a:spcAft>
                <a:spcPct val="0"/>
              </a:spcAft>
            </a:pPr>
            <a:r>
              <a:rPr lang="en-US" altLang="vi-VN" sz="3600" dirty="0">
                <a:solidFill>
                  <a:schemeClr val="tx1">
                    <a:lumMod val="75000"/>
                    <a:lumOff val="25000"/>
                  </a:schemeClr>
                </a:solidFill>
                <a:latin typeface="Noto Sans"/>
                <a:ea typeface="Noto Sans"/>
                <a:cs typeface="宋体" pitchFamily="2" charset="-122"/>
                <a:sym typeface="字魂35号-经典雅黑" panose="00000500000000000000" pitchFamily="2" charset="-122"/>
              </a:rPr>
              <a:t>STROKE </a:t>
            </a:r>
          </a:p>
          <a:p>
            <a:pPr algn="ctr" fontAlgn="base">
              <a:spcBef>
                <a:spcPct val="0"/>
              </a:spcBef>
              <a:spcAft>
                <a:spcPct val="0"/>
              </a:spcAft>
            </a:pPr>
            <a:r>
              <a:rPr lang="en-US" altLang="vi-VN" sz="3600" dirty="0">
                <a:solidFill>
                  <a:schemeClr val="tx1">
                    <a:lumMod val="75000"/>
                    <a:lumOff val="25000"/>
                  </a:schemeClr>
                </a:solidFill>
                <a:latin typeface="Noto Sans"/>
                <a:ea typeface="Noto Sans"/>
                <a:cs typeface="宋体" pitchFamily="2" charset="-122"/>
                <a:sym typeface="字魂35号-经典雅黑" panose="00000500000000000000" pitchFamily="2" charset="-122"/>
              </a:rPr>
              <a:t>PREDICTION </a:t>
            </a:r>
          </a:p>
          <a:p>
            <a:pPr fontAlgn="base">
              <a:spcBef>
                <a:spcPct val="0"/>
              </a:spcBef>
              <a:spcAft>
                <a:spcPct val="0"/>
              </a:spcAft>
            </a:pPr>
            <a:endParaRPr lang="vi-VN" altLang="vi-VN" sz="6000" dirty="0">
              <a:solidFill>
                <a:schemeClr val="tx1">
                  <a:lumMod val="75000"/>
                  <a:lumOff val="25000"/>
                </a:schemeClr>
              </a:solidFill>
              <a:latin typeface="Noto Sans"/>
              <a:ea typeface="Noto Sans"/>
              <a:cs typeface="宋体" pitchFamily="2" charset="-122"/>
              <a:sym typeface="字魂35号-经典雅黑" panose="00000500000000000000" pitchFamily="2" charset="-122"/>
            </a:endParaRPr>
          </a:p>
        </p:txBody>
      </p:sp>
      <p:sp>
        <p:nvSpPr>
          <p:cNvPr id="3" name="TextBox 2">
            <a:extLst>
              <a:ext uri="{FF2B5EF4-FFF2-40B4-BE49-F238E27FC236}">
                <a16:creationId xmlns:a16="http://schemas.microsoft.com/office/drawing/2014/main" id="{74CAA8B6-1924-7341-068F-B156A0801A87}"/>
              </a:ext>
            </a:extLst>
          </p:cNvPr>
          <p:cNvSpPr txBox="1"/>
          <p:nvPr/>
        </p:nvSpPr>
        <p:spPr>
          <a:xfrm>
            <a:off x="5371310" y="2384009"/>
            <a:ext cx="2505075"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Ngô Minh Khánh  </a:t>
            </a:r>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 4</a:t>
            </a:r>
            <a:endParaRPr lang="vi-V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37466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3. CLEAN DATA</a:t>
            </a:r>
            <a:endParaRPr lang="vi-VN" dirty="0">
              <a:solidFill>
                <a:schemeClr val="bg1"/>
              </a:solidFill>
            </a:endParaRPr>
          </a:p>
        </p:txBody>
      </p:sp>
      <p:pic>
        <p:nvPicPr>
          <p:cNvPr id="4" name="Picture 3">
            <a:extLst>
              <a:ext uri="{FF2B5EF4-FFF2-40B4-BE49-F238E27FC236}">
                <a16:creationId xmlns:a16="http://schemas.microsoft.com/office/drawing/2014/main" id="{EC56A8D2-CE28-98BE-9BDC-386946200712}"/>
              </a:ext>
            </a:extLst>
          </p:cNvPr>
          <p:cNvPicPr>
            <a:picLocks noChangeAspect="1"/>
          </p:cNvPicPr>
          <p:nvPr/>
        </p:nvPicPr>
        <p:blipFill>
          <a:blip r:embed="rId6"/>
          <a:stretch>
            <a:fillRect/>
          </a:stretch>
        </p:blipFill>
        <p:spPr>
          <a:xfrm>
            <a:off x="112598" y="1739442"/>
            <a:ext cx="4896533" cy="2667372"/>
          </a:xfrm>
          <a:prstGeom prst="rect">
            <a:avLst/>
          </a:prstGeom>
        </p:spPr>
      </p:pic>
      <p:pic>
        <p:nvPicPr>
          <p:cNvPr id="6" name="Picture 5">
            <a:extLst>
              <a:ext uri="{FF2B5EF4-FFF2-40B4-BE49-F238E27FC236}">
                <a16:creationId xmlns:a16="http://schemas.microsoft.com/office/drawing/2014/main" id="{3F725EBF-1BDA-1323-FEA9-4B8F88149A8F}"/>
              </a:ext>
            </a:extLst>
          </p:cNvPr>
          <p:cNvPicPr>
            <a:picLocks noChangeAspect="1"/>
          </p:cNvPicPr>
          <p:nvPr/>
        </p:nvPicPr>
        <p:blipFill>
          <a:blip r:embed="rId7"/>
          <a:stretch>
            <a:fillRect/>
          </a:stretch>
        </p:blipFill>
        <p:spPr>
          <a:xfrm>
            <a:off x="4725346" y="1567122"/>
            <a:ext cx="4353892" cy="3385540"/>
          </a:xfrm>
          <a:prstGeom prst="rect">
            <a:avLst/>
          </a:prstGeom>
        </p:spPr>
      </p:pic>
    </p:spTree>
    <p:custDataLst>
      <p:tags r:id="rId1"/>
    </p:custDataLst>
    <p:extLst>
      <p:ext uri="{BB962C8B-B14F-4D97-AF65-F5344CB8AC3E}">
        <p14:creationId xmlns:p14="http://schemas.microsoft.com/office/powerpoint/2010/main" val="12428534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3. CLEAN DATA</a:t>
            </a:r>
            <a:endParaRPr lang="vi-VN" dirty="0">
              <a:solidFill>
                <a:schemeClr val="bg1"/>
              </a:solidFill>
            </a:endParaRPr>
          </a:p>
        </p:txBody>
      </p:sp>
      <p:pic>
        <p:nvPicPr>
          <p:cNvPr id="4" name="Picture 3">
            <a:extLst>
              <a:ext uri="{FF2B5EF4-FFF2-40B4-BE49-F238E27FC236}">
                <a16:creationId xmlns:a16="http://schemas.microsoft.com/office/drawing/2014/main" id="{EB396DE4-463A-453C-69CC-E0AFAA08E636}"/>
              </a:ext>
            </a:extLst>
          </p:cNvPr>
          <p:cNvPicPr>
            <a:picLocks noChangeAspect="1"/>
          </p:cNvPicPr>
          <p:nvPr/>
        </p:nvPicPr>
        <p:blipFill>
          <a:blip r:embed="rId6"/>
          <a:stretch>
            <a:fillRect/>
          </a:stretch>
        </p:blipFill>
        <p:spPr>
          <a:xfrm>
            <a:off x="199790" y="1504963"/>
            <a:ext cx="5353797" cy="733527"/>
          </a:xfrm>
          <a:prstGeom prst="rect">
            <a:avLst/>
          </a:prstGeom>
        </p:spPr>
      </p:pic>
      <p:pic>
        <p:nvPicPr>
          <p:cNvPr id="6" name="Picture 5">
            <a:extLst>
              <a:ext uri="{FF2B5EF4-FFF2-40B4-BE49-F238E27FC236}">
                <a16:creationId xmlns:a16="http://schemas.microsoft.com/office/drawing/2014/main" id="{CA31FAB2-E94E-D585-C01A-2168F2BA6072}"/>
              </a:ext>
            </a:extLst>
          </p:cNvPr>
          <p:cNvPicPr>
            <a:picLocks noChangeAspect="1"/>
          </p:cNvPicPr>
          <p:nvPr/>
        </p:nvPicPr>
        <p:blipFill>
          <a:blip r:embed="rId7"/>
          <a:stretch>
            <a:fillRect/>
          </a:stretch>
        </p:blipFill>
        <p:spPr>
          <a:xfrm>
            <a:off x="633094" y="2390859"/>
            <a:ext cx="2057687" cy="2219635"/>
          </a:xfrm>
          <a:prstGeom prst="rect">
            <a:avLst/>
          </a:prstGeom>
        </p:spPr>
      </p:pic>
      <p:pic>
        <p:nvPicPr>
          <p:cNvPr id="8" name="Picture 7">
            <a:extLst>
              <a:ext uri="{FF2B5EF4-FFF2-40B4-BE49-F238E27FC236}">
                <a16:creationId xmlns:a16="http://schemas.microsoft.com/office/drawing/2014/main" id="{5F104467-99FE-FE12-432F-CA41CF80EC7B}"/>
              </a:ext>
            </a:extLst>
          </p:cNvPr>
          <p:cNvPicPr>
            <a:picLocks noChangeAspect="1"/>
          </p:cNvPicPr>
          <p:nvPr/>
        </p:nvPicPr>
        <p:blipFill>
          <a:blip r:embed="rId8"/>
          <a:stretch>
            <a:fillRect/>
          </a:stretch>
        </p:blipFill>
        <p:spPr>
          <a:xfrm>
            <a:off x="3550613" y="2324950"/>
            <a:ext cx="3791479" cy="695422"/>
          </a:xfrm>
          <a:prstGeom prst="rect">
            <a:avLst/>
          </a:prstGeom>
        </p:spPr>
      </p:pic>
    </p:spTree>
    <p:custDataLst>
      <p:tags r:id="rId1"/>
    </p:custDataLst>
    <p:extLst>
      <p:ext uri="{BB962C8B-B14F-4D97-AF65-F5344CB8AC3E}">
        <p14:creationId xmlns:p14="http://schemas.microsoft.com/office/powerpoint/2010/main" val="380753772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5C78988A-B4E2-8224-A11A-E0F6675F74F8}"/>
              </a:ext>
            </a:extLst>
          </p:cNvPr>
          <p:cNvPicPr>
            <a:picLocks noChangeAspect="1"/>
          </p:cNvPicPr>
          <p:nvPr/>
        </p:nvPicPr>
        <p:blipFill>
          <a:blip r:embed="rId6"/>
          <a:stretch>
            <a:fillRect/>
          </a:stretch>
        </p:blipFill>
        <p:spPr>
          <a:xfrm>
            <a:off x="112598" y="1920576"/>
            <a:ext cx="2612697" cy="2985038"/>
          </a:xfrm>
          <a:prstGeom prst="rect">
            <a:avLst/>
          </a:prstGeom>
        </p:spPr>
      </p:pic>
      <p:pic>
        <p:nvPicPr>
          <p:cNvPr id="6" name="Picture 5">
            <a:extLst>
              <a:ext uri="{FF2B5EF4-FFF2-40B4-BE49-F238E27FC236}">
                <a16:creationId xmlns:a16="http://schemas.microsoft.com/office/drawing/2014/main" id="{96F15629-B714-3ED8-FE0B-0348E3CFA9F9}"/>
              </a:ext>
            </a:extLst>
          </p:cNvPr>
          <p:cNvPicPr>
            <a:picLocks noChangeAspect="1"/>
          </p:cNvPicPr>
          <p:nvPr/>
        </p:nvPicPr>
        <p:blipFill>
          <a:blip r:embed="rId7"/>
          <a:stretch>
            <a:fillRect/>
          </a:stretch>
        </p:blipFill>
        <p:spPr>
          <a:xfrm>
            <a:off x="551970" y="1663365"/>
            <a:ext cx="1886213" cy="514422"/>
          </a:xfrm>
          <a:prstGeom prst="rect">
            <a:avLst/>
          </a:prstGeom>
        </p:spPr>
      </p:pic>
      <p:sp>
        <p:nvSpPr>
          <p:cNvPr id="7" name="TextBox 6">
            <a:extLst>
              <a:ext uri="{FF2B5EF4-FFF2-40B4-BE49-F238E27FC236}">
                <a16:creationId xmlns:a16="http://schemas.microsoft.com/office/drawing/2014/main" id="{E987CF49-457C-070B-99B6-D837B1784286}"/>
              </a:ext>
            </a:extLst>
          </p:cNvPr>
          <p:cNvSpPr txBox="1"/>
          <p:nvPr/>
        </p:nvSpPr>
        <p:spPr>
          <a:xfrm>
            <a:off x="3437343" y="2731767"/>
            <a:ext cx="4518605"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Trong </a:t>
            </a:r>
            <a:r>
              <a:rPr lang="en-US" sz="1400" dirty="0" err="1">
                <a:latin typeface="Arial" panose="020B0604020202020204" pitchFamily="34" charset="0"/>
                <a:cs typeface="Arial" panose="020B0604020202020204" pitchFamily="34" charset="0"/>
              </a:rPr>
              <a:t>tập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này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khoảng</a:t>
            </a:r>
            <a:r>
              <a:rPr lang="en-US" sz="1400" dirty="0">
                <a:latin typeface="Arial" panose="020B0604020202020204" pitchFamily="34" charset="0"/>
                <a:cs typeface="Arial" panose="020B0604020202020204" pitchFamily="34" charset="0"/>
              </a:rPr>
              <a:t> </a:t>
            </a:r>
            <a:r>
              <a:rPr lang="vi-VN" sz="1400" b="0" i="0" dirty="0">
                <a:solidFill>
                  <a:srgbClr val="212121"/>
                </a:solidFill>
                <a:effectLst/>
                <a:latin typeface="Arial" panose="020B0604020202020204" pitchFamily="34" charset="0"/>
                <a:cs typeface="Arial" panose="020B0604020202020204" pitchFamily="34" charset="0"/>
              </a:rPr>
              <a:t>95.08% là người không mắc bệnh đột quỵ và 4.9% là người mắc bệnh đột quỵ.</a:t>
            </a:r>
            <a:endParaRPr lang="vi-VN" sz="14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042967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6" name="Picture 5">
            <a:extLst>
              <a:ext uri="{FF2B5EF4-FFF2-40B4-BE49-F238E27FC236}">
                <a16:creationId xmlns:a16="http://schemas.microsoft.com/office/drawing/2014/main" id="{09BE7122-33EC-2A1D-1C6F-B9C1D3490D4F}"/>
              </a:ext>
            </a:extLst>
          </p:cNvPr>
          <p:cNvPicPr>
            <a:picLocks noChangeAspect="1"/>
          </p:cNvPicPr>
          <p:nvPr/>
        </p:nvPicPr>
        <p:blipFill>
          <a:blip r:embed="rId6"/>
          <a:stretch>
            <a:fillRect/>
          </a:stretch>
        </p:blipFill>
        <p:spPr>
          <a:xfrm>
            <a:off x="0" y="1601442"/>
            <a:ext cx="4491907" cy="3446704"/>
          </a:xfrm>
          <a:prstGeom prst="rect">
            <a:avLst/>
          </a:prstGeom>
        </p:spPr>
      </p:pic>
      <p:pic>
        <p:nvPicPr>
          <p:cNvPr id="8" name="Picture 7">
            <a:extLst>
              <a:ext uri="{FF2B5EF4-FFF2-40B4-BE49-F238E27FC236}">
                <a16:creationId xmlns:a16="http://schemas.microsoft.com/office/drawing/2014/main" id="{094BF95C-DF99-366E-3F52-D65F9E5BDFB9}"/>
              </a:ext>
            </a:extLst>
          </p:cNvPr>
          <p:cNvPicPr>
            <a:picLocks noChangeAspect="1"/>
          </p:cNvPicPr>
          <p:nvPr/>
        </p:nvPicPr>
        <p:blipFill>
          <a:blip r:embed="rId7"/>
          <a:stretch>
            <a:fillRect/>
          </a:stretch>
        </p:blipFill>
        <p:spPr>
          <a:xfrm>
            <a:off x="4651592" y="1639249"/>
            <a:ext cx="4491404" cy="3334072"/>
          </a:xfrm>
          <a:prstGeom prst="rect">
            <a:avLst/>
          </a:prstGeom>
        </p:spPr>
      </p:pic>
    </p:spTree>
    <p:custDataLst>
      <p:tags r:id="rId1"/>
    </p:custDataLst>
    <p:extLst>
      <p:ext uri="{BB962C8B-B14F-4D97-AF65-F5344CB8AC3E}">
        <p14:creationId xmlns:p14="http://schemas.microsoft.com/office/powerpoint/2010/main" val="13164854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1026" name="Picture 2">
            <a:extLst>
              <a:ext uri="{FF2B5EF4-FFF2-40B4-BE49-F238E27FC236}">
                <a16:creationId xmlns:a16="http://schemas.microsoft.com/office/drawing/2014/main" id="{E0B5E8B9-F1A2-C9FC-2512-435148D76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098" y="1420498"/>
            <a:ext cx="3879410" cy="27155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3ACB40A-104C-9CF0-1D76-84DB39CD5FA1}"/>
              </a:ext>
            </a:extLst>
          </p:cNvPr>
          <p:cNvPicPr>
            <a:picLocks noChangeAspect="1"/>
          </p:cNvPicPr>
          <p:nvPr/>
        </p:nvPicPr>
        <p:blipFill>
          <a:blip r:embed="rId7"/>
          <a:stretch>
            <a:fillRect/>
          </a:stretch>
        </p:blipFill>
        <p:spPr>
          <a:xfrm>
            <a:off x="4055508" y="1352594"/>
            <a:ext cx="5205365" cy="1275657"/>
          </a:xfrm>
          <a:prstGeom prst="rect">
            <a:avLst/>
          </a:prstGeom>
        </p:spPr>
      </p:pic>
      <p:pic>
        <p:nvPicPr>
          <p:cNvPr id="6" name="Picture 5">
            <a:extLst>
              <a:ext uri="{FF2B5EF4-FFF2-40B4-BE49-F238E27FC236}">
                <a16:creationId xmlns:a16="http://schemas.microsoft.com/office/drawing/2014/main" id="{0723CC30-F1AE-CC09-BB33-424CB5D869FD}"/>
              </a:ext>
            </a:extLst>
          </p:cNvPr>
          <p:cNvPicPr>
            <a:picLocks noChangeAspect="1"/>
          </p:cNvPicPr>
          <p:nvPr/>
        </p:nvPicPr>
        <p:blipFill>
          <a:blip r:embed="rId8"/>
          <a:stretch>
            <a:fillRect/>
          </a:stretch>
        </p:blipFill>
        <p:spPr>
          <a:xfrm>
            <a:off x="4487128" y="2939572"/>
            <a:ext cx="4201111" cy="1962424"/>
          </a:xfrm>
          <a:prstGeom prst="rect">
            <a:avLst/>
          </a:prstGeom>
        </p:spPr>
      </p:pic>
      <p:sp>
        <p:nvSpPr>
          <p:cNvPr id="7" name="Rectangle 6">
            <a:extLst>
              <a:ext uri="{FF2B5EF4-FFF2-40B4-BE49-F238E27FC236}">
                <a16:creationId xmlns:a16="http://schemas.microsoft.com/office/drawing/2014/main" id="{74F4A379-2BB1-6F49-D0FB-0A94307B2625}"/>
              </a:ext>
            </a:extLst>
          </p:cNvPr>
          <p:cNvSpPr/>
          <p:nvPr/>
        </p:nvSpPr>
        <p:spPr>
          <a:xfrm>
            <a:off x="4599945" y="3666557"/>
            <a:ext cx="4116490" cy="4647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E9B21415-F326-77F5-FAE7-8FAA78F96066}"/>
              </a:ext>
            </a:extLst>
          </p:cNvPr>
          <p:cNvSpPr/>
          <p:nvPr/>
        </p:nvSpPr>
        <p:spPr>
          <a:xfrm>
            <a:off x="4571749" y="4247567"/>
            <a:ext cx="4116490" cy="538144"/>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1724803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1290B38C-9951-4B72-96D8-04692D560043}"/>
              </a:ext>
            </a:extLst>
          </p:cNvPr>
          <p:cNvPicPr>
            <a:picLocks noChangeAspect="1"/>
          </p:cNvPicPr>
          <p:nvPr/>
        </p:nvPicPr>
        <p:blipFill>
          <a:blip r:embed="rId6"/>
          <a:stretch>
            <a:fillRect/>
          </a:stretch>
        </p:blipFill>
        <p:spPr>
          <a:xfrm>
            <a:off x="1799254" y="1425939"/>
            <a:ext cx="4983795" cy="3719149"/>
          </a:xfrm>
          <a:prstGeom prst="rect">
            <a:avLst/>
          </a:prstGeom>
        </p:spPr>
      </p:pic>
    </p:spTree>
    <p:custDataLst>
      <p:tags r:id="rId1"/>
    </p:custDataLst>
    <p:extLst>
      <p:ext uri="{BB962C8B-B14F-4D97-AF65-F5344CB8AC3E}">
        <p14:creationId xmlns:p14="http://schemas.microsoft.com/office/powerpoint/2010/main" val="142868830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7EF162DA-B7F8-C919-2C2B-977B977F11F8}"/>
              </a:ext>
            </a:extLst>
          </p:cNvPr>
          <p:cNvPicPr>
            <a:picLocks noChangeAspect="1"/>
          </p:cNvPicPr>
          <p:nvPr/>
        </p:nvPicPr>
        <p:blipFill>
          <a:blip r:embed="rId6"/>
          <a:stretch>
            <a:fillRect/>
          </a:stretch>
        </p:blipFill>
        <p:spPr>
          <a:xfrm>
            <a:off x="488389" y="2012104"/>
            <a:ext cx="2800741" cy="1495634"/>
          </a:xfrm>
          <a:prstGeom prst="rect">
            <a:avLst/>
          </a:prstGeom>
        </p:spPr>
      </p:pic>
      <p:pic>
        <p:nvPicPr>
          <p:cNvPr id="6" name="Picture 5">
            <a:extLst>
              <a:ext uri="{FF2B5EF4-FFF2-40B4-BE49-F238E27FC236}">
                <a16:creationId xmlns:a16="http://schemas.microsoft.com/office/drawing/2014/main" id="{14974ABE-4519-3926-04CA-34F696DBD272}"/>
              </a:ext>
            </a:extLst>
          </p:cNvPr>
          <p:cNvPicPr>
            <a:picLocks noChangeAspect="1"/>
          </p:cNvPicPr>
          <p:nvPr/>
        </p:nvPicPr>
        <p:blipFill>
          <a:blip r:embed="rId7"/>
          <a:stretch>
            <a:fillRect/>
          </a:stretch>
        </p:blipFill>
        <p:spPr>
          <a:xfrm>
            <a:off x="3855923" y="1413392"/>
            <a:ext cx="5161434" cy="3539269"/>
          </a:xfrm>
          <a:prstGeom prst="rect">
            <a:avLst/>
          </a:prstGeom>
        </p:spPr>
      </p:pic>
    </p:spTree>
    <p:custDataLst>
      <p:tags r:id="rId1"/>
    </p:custDataLst>
    <p:extLst>
      <p:ext uri="{BB962C8B-B14F-4D97-AF65-F5344CB8AC3E}">
        <p14:creationId xmlns:p14="http://schemas.microsoft.com/office/powerpoint/2010/main" val="151496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7FCFC3C6-22EC-BD01-F140-C5AD930F94F9}"/>
              </a:ext>
            </a:extLst>
          </p:cNvPr>
          <p:cNvPicPr>
            <a:picLocks noChangeAspect="1"/>
          </p:cNvPicPr>
          <p:nvPr/>
        </p:nvPicPr>
        <p:blipFill>
          <a:blip r:embed="rId6"/>
          <a:stretch>
            <a:fillRect/>
          </a:stretch>
        </p:blipFill>
        <p:spPr>
          <a:xfrm>
            <a:off x="243012" y="1546008"/>
            <a:ext cx="2676899" cy="1438476"/>
          </a:xfrm>
          <a:prstGeom prst="rect">
            <a:avLst/>
          </a:prstGeom>
        </p:spPr>
      </p:pic>
      <p:pic>
        <p:nvPicPr>
          <p:cNvPr id="6" name="Picture 5">
            <a:extLst>
              <a:ext uri="{FF2B5EF4-FFF2-40B4-BE49-F238E27FC236}">
                <a16:creationId xmlns:a16="http://schemas.microsoft.com/office/drawing/2014/main" id="{D372579A-00F4-FC24-5FC5-97E91592F036}"/>
              </a:ext>
            </a:extLst>
          </p:cNvPr>
          <p:cNvPicPr>
            <a:picLocks noChangeAspect="1"/>
          </p:cNvPicPr>
          <p:nvPr/>
        </p:nvPicPr>
        <p:blipFill>
          <a:blip r:embed="rId7"/>
          <a:stretch>
            <a:fillRect/>
          </a:stretch>
        </p:blipFill>
        <p:spPr>
          <a:xfrm>
            <a:off x="3533634" y="1352594"/>
            <a:ext cx="5045065" cy="3777626"/>
          </a:xfrm>
          <a:prstGeom prst="rect">
            <a:avLst/>
          </a:prstGeom>
        </p:spPr>
      </p:pic>
    </p:spTree>
    <p:custDataLst>
      <p:tags r:id="rId1"/>
    </p:custDataLst>
    <p:extLst>
      <p:ext uri="{BB962C8B-B14F-4D97-AF65-F5344CB8AC3E}">
        <p14:creationId xmlns:p14="http://schemas.microsoft.com/office/powerpoint/2010/main" val="1696608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5" name="Picture 4">
            <a:extLst>
              <a:ext uri="{FF2B5EF4-FFF2-40B4-BE49-F238E27FC236}">
                <a16:creationId xmlns:a16="http://schemas.microsoft.com/office/drawing/2014/main" id="{BB26BF8D-6CF3-41A6-C7B2-041795BE336E}"/>
              </a:ext>
            </a:extLst>
          </p:cNvPr>
          <p:cNvPicPr>
            <a:picLocks noChangeAspect="1"/>
          </p:cNvPicPr>
          <p:nvPr/>
        </p:nvPicPr>
        <p:blipFill>
          <a:blip r:embed="rId6"/>
          <a:stretch>
            <a:fillRect/>
          </a:stretch>
        </p:blipFill>
        <p:spPr>
          <a:xfrm>
            <a:off x="1925364" y="1324345"/>
            <a:ext cx="4985101" cy="3825201"/>
          </a:xfrm>
          <a:prstGeom prst="rect">
            <a:avLst/>
          </a:prstGeom>
        </p:spPr>
      </p:pic>
    </p:spTree>
    <p:custDataLst>
      <p:tags r:id="rId1"/>
    </p:custDataLst>
    <p:extLst>
      <p:ext uri="{BB962C8B-B14F-4D97-AF65-F5344CB8AC3E}">
        <p14:creationId xmlns:p14="http://schemas.microsoft.com/office/powerpoint/2010/main" val="105569024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D8DF78E5-443E-5B29-BEC7-AE6FA6A18B0D}"/>
              </a:ext>
            </a:extLst>
          </p:cNvPr>
          <p:cNvPicPr>
            <a:picLocks noChangeAspect="1"/>
          </p:cNvPicPr>
          <p:nvPr/>
        </p:nvPicPr>
        <p:blipFill>
          <a:blip r:embed="rId5"/>
          <a:stretch>
            <a:fillRect/>
          </a:stretch>
        </p:blipFill>
        <p:spPr>
          <a:xfrm>
            <a:off x="2052568" y="899410"/>
            <a:ext cx="5277622" cy="4245678"/>
          </a:xfrm>
          <a:prstGeom prst="rect">
            <a:avLst/>
          </a:prstGeom>
        </p:spPr>
      </p:pic>
      <p:cxnSp>
        <p:nvCxnSpPr>
          <p:cNvPr id="7" name="Straight Arrow Connector 6">
            <a:extLst>
              <a:ext uri="{FF2B5EF4-FFF2-40B4-BE49-F238E27FC236}">
                <a16:creationId xmlns:a16="http://schemas.microsoft.com/office/drawing/2014/main" id="{CDB0D9DA-2E7F-2578-F1CB-2152EF517346}"/>
              </a:ext>
            </a:extLst>
          </p:cNvPr>
          <p:cNvCxnSpPr/>
          <p:nvPr/>
        </p:nvCxnSpPr>
        <p:spPr>
          <a:xfrm flipV="1">
            <a:off x="1813810" y="4234721"/>
            <a:ext cx="966865" cy="1948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72836BB-C417-657E-DBE5-60F7186E161F}"/>
              </a:ext>
            </a:extLst>
          </p:cNvPr>
          <p:cNvCxnSpPr/>
          <p:nvPr/>
        </p:nvCxnSpPr>
        <p:spPr>
          <a:xfrm>
            <a:off x="1813810" y="4429593"/>
            <a:ext cx="14840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6554110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bwMode="auto">
          <a:xfrm>
            <a:off x="252" y="1076"/>
            <a:ext cx="5739462" cy="3268762"/>
          </a:xfrm>
          <a:custGeom>
            <a:avLst/>
            <a:gdLst>
              <a:gd name="T0" fmla="*/ 2665 w 2665"/>
              <a:gd name="T1" fmla="*/ 0 h 1127"/>
              <a:gd name="T2" fmla="*/ 0 w 2665"/>
              <a:gd name="T3" fmla="*/ 0 h 1127"/>
              <a:gd name="T4" fmla="*/ 652 w 2665"/>
              <a:gd name="T5" fmla="*/ 1127 h 1127"/>
              <a:gd name="T6" fmla="*/ 2665 w 2665"/>
              <a:gd name="T7" fmla="*/ 0 h 1127"/>
              <a:gd name="connsiteX0" fmla="*/ 10000 w 10000"/>
              <a:gd name="connsiteY0" fmla="*/ 0 h 13164"/>
              <a:gd name="connsiteX1" fmla="*/ 0 w 10000"/>
              <a:gd name="connsiteY1" fmla="*/ 0 h 13164"/>
              <a:gd name="connsiteX2" fmla="*/ 16 w 10000"/>
              <a:gd name="connsiteY2" fmla="*/ 13164 h 13164"/>
              <a:gd name="connsiteX3" fmla="*/ 10000 w 10000"/>
              <a:gd name="connsiteY3" fmla="*/ 0 h 13164"/>
            </a:gdLst>
            <a:ahLst/>
            <a:cxnLst>
              <a:cxn ang="0">
                <a:pos x="connsiteX0" y="connsiteY0"/>
              </a:cxn>
              <a:cxn ang="0">
                <a:pos x="connsiteX1" y="connsiteY1"/>
              </a:cxn>
              <a:cxn ang="0">
                <a:pos x="connsiteX2" y="connsiteY2"/>
              </a:cxn>
              <a:cxn ang="0">
                <a:pos x="connsiteX3" y="connsiteY3"/>
              </a:cxn>
            </a:cxnLst>
            <a:rect l="l" t="t" r="r" b="b"/>
            <a:pathLst>
              <a:path w="10000" h="13163">
                <a:moveTo>
                  <a:pt x="10000" y="0"/>
                </a:moveTo>
                <a:lnTo>
                  <a:pt x="0" y="0"/>
                </a:lnTo>
                <a:cubicBezTo>
                  <a:pt x="5" y="4388"/>
                  <a:pt x="11" y="8776"/>
                  <a:pt x="16" y="13164"/>
                </a:cubicBezTo>
                <a:lnTo>
                  <a:pt x="10000" y="0"/>
                </a:lnTo>
                <a:close/>
              </a:path>
            </a:pathLst>
          </a:custGeom>
          <a:solidFill>
            <a:schemeClr val="accent5"/>
          </a:solidFill>
          <a:ln>
            <a:noFill/>
          </a:ln>
        </p:spPr>
        <p:txBody>
          <a:bodyPr vert="horz" wrap="square" lIns="91430" tIns="45714" rIns="91430" bIns="45714" numCol="1" anchor="t" anchorCtr="0" compatLnSpc="1">
            <a:prstTxWarp prst="textNoShape">
              <a:avLst/>
            </a:prstTxWarp>
          </a:bodyPr>
          <a:lstStyle/>
          <a:p>
            <a:endParaRPr lang="zh-CN" altLang="en-US" sz="1422">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1" name="MH_Number_1"/>
          <p:cNvSpPr/>
          <p:nvPr>
            <p:custDataLst>
              <p:tags r:id="rId1"/>
            </p:custDataLst>
          </p:nvPr>
        </p:nvSpPr>
        <p:spPr>
          <a:xfrm>
            <a:off x="3604921" y="1232764"/>
            <a:ext cx="292953" cy="318768"/>
          </a:xfrm>
          <a:prstGeom prst="ellipse">
            <a:avLst/>
          </a:prstGeom>
          <a:solidFill>
            <a:schemeClr val="accent1"/>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5000"/>
          </a:bodyPr>
          <a:lstStyle/>
          <a:p>
            <a:pPr algn="ctr"/>
            <a:r>
              <a:rPr lang="vi-VN" altLang="vi-VN" sz="1500" b="1" dirty="0">
                <a:solidFill>
                  <a:schemeClr val="bg1"/>
                </a:solidFill>
                <a:latin typeface="Noto Sans"/>
                <a:ea typeface="Noto Sans"/>
                <a:cs typeface="Times New Roman" panose="02020603050405020304" pitchFamily="18" charset="0"/>
                <a:sym typeface="字魂35号-经典雅黑" panose="00000500000000000000" pitchFamily="2" charset="-122"/>
              </a:rPr>
              <a:t>1</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13" name="MH_Number_2"/>
          <p:cNvSpPr/>
          <p:nvPr>
            <p:custDataLst>
              <p:tags r:id="rId2"/>
            </p:custDataLst>
          </p:nvPr>
        </p:nvSpPr>
        <p:spPr>
          <a:xfrm>
            <a:off x="3638704" y="1720893"/>
            <a:ext cx="269970" cy="269970"/>
          </a:xfrm>
          <a:prstGeom prst="ellipse">
            <a:avLst/>
          </a:prstGeom>
          <a:solidFill>
            <a:schemeClr val="accent2"/>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vi-VN" altLang="vi-VN" sz="1500" b="1" dirty="0">
                <a:solidFill>
                  <a:schemeClr val="bg1"/>
                </a:solidFill>
                <a:latin typeface="Noto Sans"/>
                <a:ea typeface="Noto Sans"/>
                <a:cs typeface="Times New Roman" panose="02020603050405020304" pitchFamily="18" charset="0"/>
                <a:sym typeface="字魂35号-经典雅黑" panose="00000500000000000000" pitchFamily="2" charset="-122"/>
              </a:rPr>
              <a:t>2</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15" name="MH_Number_3"/>
          <p:cNvSpPr/>
          <p:nvPr>
            <p:custDataLst>
              <p:tags r:id="rId3"/>
            </p:custDataLst>
          </p:nvPr>
        </p:nvSpPr>
        <p:spPr>
          <a:xfrm>
            <a:off x="3647001" y="2275700"/>
            <a:ext cx="269970" cy="269970"/>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vi-VN" altLang="vi-VN" sz="1500" b="1" dirty="0">
                <a:solidFill>
                  <a:schemeClr val="bg1"/>
                </a:solidFill>
                <a:latin typeface="Noto Sans"/>
                <a:ea typeface="Noto Sans"/>
                <a:cs typeface="Times New Roman" panose="02020603050405020304" pitchFamily="18" charset="0"/>
                <a:sym typeface="字魂35号-经典雅黑" panose="00000500000000000000" pitchFamily="2" charset="-122"/>
              </a:rPr>
              <a:t>3</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17" name="MH_Number_4"/>
          <p:cNvSpPr/>
          <p:nvPr>
            <p:custDataLst>
              <p:tags r:id="rId4"/>
            </p:custDataLst>
          </p:nvPr>
        </p:nvSpPr>
        <p:spPr>
          <a:xfrm>
            <a:off x="3637176" y="2822630"/>
            <a:ext cx="269970" cy="269970"/>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vi-VN" altLang="vi-VN" sz="1500" b="1" dirty="0">
                <a:solidFill>
                  <a:schemeClr val="bg1"/>
                </a:solidFill>
                <a:latin typeface="Noto Sans"/>
                <a:ea typeface="Noto Sans"/>
                <a:cs typeface="Times New Roman" panose="02020603050405020304" pitchFamily="18" charset="0"/>
                <a:sym typeface="字魂35号-经典雅黑" panose="00000500000000000000" pitchFamily="2" charset="-122"/>
              </a:rPr>
              <a:t>4</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19" name="MH_Others_1"/>
          <p:cNvSpPr txBox="1"/>
          <p:nvPr>
            <p:custDataLst>
              <p:tags r:id="rId5"/>
            </p:custDataLst>
          </p:nvPr>
        </p:nvSpPr>
        <p:spPr>
          <a:xfrm>
            <a:off x="2165333" y="49987"/>
            <a:ext cx="1867740" cy="579120"/>
          </a:xfrm>
          <a:prstGeom prst="rect">
            <a:avLst/>
          </a:prstGeom>
          <a:noFill/>
        </p:spPr>
        <p:txBody>
          <a:bodyPr vert="horz" wrap="square" lIns="0" tIns="0" rIns="0" bIns="0" rtlCol="0" anchor="t" anchorCtr="0">
            <a:normAutofit/>
          </a:bodyPr>
          <a:lstStyle/>
          <a:p>
            <a:pPr algn="ctr"/>
            <a:r>
              <a:rPr lang="vi-VN" altLang="vi-VN" sz="3800">
                <a:solidFill>
                  <a:schemeClr val="bg1"/>
                </a:solidFill>
                <a:latin typeface="Noto Sans"/>
                <a:ea typeface="Noto Sans"/>
                <a:sym typeface="字魂35号-经典雅黑" panose="00000500000000000000" pitchFamily="2" charset="-122"/>
              </a:rPr>
              <a:t>Mục lục</a:t>
            </a:r>
          </a:p>
        </p:txBody>
      </p:sp>
      <p:sp>
        <p:nvSpPr>
          <p:cNvPr id="20" name="MH_Others_2"/>
          <p:cNvSpPr txBox="1"/>
          <p:nvPr>
            <p:custDataLst>
              <p:tags r:id="rId6"/>
            </p:custDataLst>
          </p:nvPr>
        </p:nvSpPr>
        <p:spPr>
          <a:xfrm>
            <a:off x="2334299" y="723147"/>
            <a:ext cx="1656810" cy="346862"/>
          </a:xfrm>
          <a:prstGeom prst="rect">
            <a:avLst/>
          </a:prstGeom>
          <a:noFill/>
        </p:spPr>
        <p:txBody>
          <a:bodyPr vert="horz" wrap="square" lIns="0" tIns="0" rIns="0" bIns="0">
            <a:normAutofit/>
          </a:bodyPr>
          <a:lstStyle/>
          <a:p>
            <a:pPr algn="ctr">
              <a:defRPr/>
            </a:pPr>
            <a:r>
              <a:rPr lang="vi-VN" altLang="vi-VN" sz="2276">
                <a:solidFill>
                  <a:schemeClr val="bg1"/>
                </a:solidFill>
                <a:latin typeface="Noto Sans"/>
                <a:ea typeface="Noto Sans"/>
                <a:sym typeface="字魂35号-经典雅黑" panose="00000500000000000000" pitchFamily="2" charset="-122"/>
              </a:rPr>
              <a:t>NỘI DUNG</a:t>
            </a:r>
            <a:endParaRPr lang="zh-CN" altLang="en-US" sz="2276">
              <a:solidFill>
                <a:schemeClr val="bg1"/>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1" name="TextBox 18">
            <a:extLst>
              <a:ext uri="{FF2B5EF4-FFF2-40B4-BE49-F238E27FC236}">
                <a16:creationId xmlns:a16="http://schemas.microsoft.com/office/drawing/2014/main" id="{170240E9-43FB-46A0-A6F0-008AC77CE570}"/>
              </a:ext>
            </a:extLst>
          </p:cNvPr>
          <p:cNvSpPr txBox="1"/>
          <p:nvPr/>
        </p:nvSpPr>
        <p:spPr>
          <a:xfrm>
            <a:off x="3888867" y="1185273"/>
            <a:ext cx="1839354" cy="403892"/>
          </a:xfrm>
          <a:prstGeom prst="rect">
            <a:avLst/>
          </a:prstGeom>
          <a:noFill/>
        </p:spPr>
        <p:txBody>
          <a:bodyPr wrap="square" rtlCol="0">
            <a:noAutofit/>
          </a:bodyPr>
          <a:lstStyle/>
          <a:p>
            <a:pPr algn="ctr"/>
            <a:r>
              <a:rPr lang="en-US" altLang="vi-VN" sz="2000" dirty="0">
                <a:solidFill>
                  <a:schemeClr val="tx1">
                    <a:lumMod val="75000"/>
                    <a:lumOff val="25000"/>
                  </a:schemeClr>
                </a:solidFill>
                <a:ea typeface="Noto Sans"/>
                <a:sym typeface="字魂35号-经典雅黑" panose="00000500000000000000" pitchFamily="2" charset="-122"/>
              </a:rPr>
              <a:t>INTRODUCTION</a:t>
            </a:r>
            <a:endParaRPr lang="zh-CN" altLang="en-US" sz="2000" dirty="0">
              <a:solidFill>
                <a:schemeClr val="tx1">
                  <a:lumMod val="75000"/>
                  <a:lumOff val="25000"/>
                </a:schemeClr>
              </a:solidFill>
              <a:ea typeface="字魂35号-经典雅黑" panose="00000500000000000000" pitchFamily="2" charset="-122"/>
              <a:sym typeface="字魂35号-经典雅黑" panose="00000500000000000000" pitchFamily="2" charset="-122"/>
            </a:endParaRPr>
          </a:p>
        </p:txBody>
      </p:sp>
      <p:sp>
        <p:nvSpPr>
          <p:cNvPr id="22" name="TextBox 19">
            <a:extLst>
              <a:ext uri="{FF2B5EF4-FFF2-40B4-BE49-F238E27FC236}">
                <a16:creationId xmlns:a16="http://schemas.microsoft.com/office/drawing/2014/main" id="{A1CFF844-0920-4DB3-9355-D93759283A0C}"/>
              </a:ext>
            </a:extLst>
          </p:cNvPr>
          <p:cNvSpPr txBox="1"/>
          <p:nvPr/>
        </p:nvSpPr>
        <p:spPr>
          <a:xfrm>
            <a:off x="3702793" y="1680745"/>
            <a:ext cx="3104684" cy="438415"/>
          </a:xfrm>
          <a:prstGeom prst="rect">
            <a:avLst/>
          </a:prstGeom>
          <a:noFill/>
        </p:spPr>
        <p:txBody>
          <a:bodyPr wrap="square" rtlCol="0">
            <a:noAutofit/>
          </a:bodyPr>
          <a:lstStyle/>
          <a:p>
            <a:pPr algn="ctr"/>
            <a:r>
              <a:rPr lang="en-US" altLang="vi-VN" dirty="0">
                <a:ea typeface="Noto Sans"/>
                <a:sym typeface="字魂35号-经典雅黑" panose="00000500000000000000" pitchFamily="2" charset="-122"/>
              </a:rPr>
              <a:t>IMPORT, CHECK THE DATA</a:t>
            </a:r>
            <a:endParaRPr lang="vi-VN" altLang="vi-VN" dirty="0">
              <a:ea typeface="Noto Sans"/>
              <a:sym typeface="字魂35号-经典雅黑" panose="00000500000000000000" pitchFamily="2" charset="-122"/>
            </a:endParaRPr>
          </a:p>
        </p:txBody>
      </p:sp>
      <p:sp>
        <p:nvSpPr>
          <p:cNvPr id="23" name="TextBox 20">
            <a:extLst>
              <a:ext uri="{FF2B5EF4-FFF2-40B4-BE49-F238E27FC236}">
                <a16:creationId xmlns:a16="http://schemas.microsoft.com/office/drawing/2014/main" id="{10761ADB-FD9B-4505-830D-73ECA66E3C6C}"/>
              </a:ext>
            </a:extLst>
          </p:cNvPr>
          <p:cNvSpPr txBox="1"/>
          <p:nvPr/>
        </p:nvSpPr>
        <p:spPr>
          <a:xfrm>
            <a:off x="3888867" y="2219203"/>
            <a:ext cx="1511949" cy="198120"/>
          </a:xfrm>
          <a:prstGeom prst="rect">
            <a:avLst/>
          </a:prstGeom>
          <a:noFill/>
        </p:spPr>
        <p:txBody>
          <a:bodyPr wrap="square" rtlCol="0">
            <a:noAutofit/>
          </a:bodyPr>
          <a:lstStyle/>
          <a:p>
            <a:pPr algn="ctr"/>
            <a:r>
              <a:rPr lang="en-US" altLang="vi-VN" dirty="0">
                <a:ea typeface="Noto Sans"/>
                <a:sym typeface="字魂35号-经典雅黑" panose="00000500000000000000" pitchFamily="2" charset="-122"/>
              </a:rPr>
              <a:t>CLEAN DATA</a:t>
            </a:r>
            <a:endParaRPr lang="vi-VN" altLang="vi-VN" dirty="0">
              <a:ea typeface="Noto Sans"/>
              <a:sym typeface="字魂35号-经典雅黑" panose="00000500000000000000" pitchFamily="2" charset="-122"/>
            </a:endParaRPr>
          </a:p>
        </p:txBody>
      </p:sp>
      <p:sp>
        <p:nvSpPr>
          <p:cNvPr id="24" name="TextBox 21">
            <a:extLst>
              <a:ext uri="{FF2B5EF4-FFF2-40B4-BE49-F238E27FC236}">
                <a16:creationId xmlns:a16="http://schemas.microsoft.com/office/drawing/2014/main" id="{47FC00A3-6448-48D3-ABF7-FFC98DC55362}"/>
              </a:ext>
            </a:extLst>
          </p:cNvPr>
          <p:cNvSpPr txBox="1"/>
          <p:nvPr/>
        </p:nvSpPr>
        <p:spPr>
          <a:xfrm>
            <a:off x="4033073" y="2754124"/>
            <a:ext cx="1511949" cy="304800"/>
          </a:xfrm>
          <a:prstGeom prst="rect">
            <a:avLst/>
          </a:prstGeom>
          <a:noFill/>
        </p:spPr>
        <p:txBody>
          <a:bodyPr wrap="square" rtlCol="0">
            <a:noAutofit/>
          </a:bodyPr>
          <a:lstStyle/>
          <a:p>
            <a:r>
              <a:rPr lang="en-US" altLang="vi-VN" dirty="0">
                <a:solidFill>
                  <a:schemeClr val="tx1">
                    <a:lumMod val="75000"/>
                    <a:lumOff val="25000"/>
                  </a:schemeClr>
                </a:solidFill>
                <a:latin typeface="Noto Sans"/>
                <a:ea typeface="Noto Sans"/>
                <a:sym typeface="字魂35号-经典雅黑" panose="00000500000000000000" pitchFamily="2" charset="-122"/>
              </a:rPr>
              <a:t>EDA </a:t>
            </a:r>
            <a:endParaRPr lang="zh-CN" altLang="en-US"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pic>
        <p:nvPicPr>
          <p:cNvPr id="16" name="图片 15">
            <a:extLst>
              <a:ext uri="{FF2B5EF4-FFF2-40B4-BE49-F238E27FC236}">
                <a16:creationId xmlns:a16="http://schemas.microsoft.com/office/drawing/2014/main" id="{21385F71-A06B-43D3-9DBF-40012CC1E2F0}"/>
              </a:ext>
            </a:extLst>
          </p:cNvPr>
          <p:cNvPicPr>
            <a:picLocks noChangeAspect="1"/>
          </p:cNvPicPr>
          <p:nvPr/>
        </p:nvPicPr>
        <p:blipFill>
          <a:blip r:embed="rId12">
            <a:duotone>
              <a:prstClr val="black"/>
              <a:schemeClr val="accent3">
                <a:tint val="45000"/>
                <a:satMod val="400000"/>
              </a:schemeClr>
            </a:duotone>
            <a:extLst>
              <a:ext uri="{28A0092B-C50C-407E-A947-70E740481C1C}">
                <a14:useLocalDpi xmlns:a14="http://schemas.microsoft.com/office/drawing/2010/main" val="0"/>
              </a:ext>
            </a:extLst>
          </a:blip>
          <a:srcRect l="20651" t="5820" b="10455"/>
          <a:stretch>
            <a:fillRect/>
          </a:stretch>
        </p:blipFill>
        <p:spPr>
          <a:xfrm>
            <a:off x="-3879162" y="-1"/>
            <a:ext cx="7313671" cy="5145089"/>
          </a:xfrm>
          <a:prstGeom prst="trapezoid">
            <a:avLst/>
          </a:prstGeom>
        </p:spPr>
      </p:pic>
      <p:sp>
        <p:nvSpPr>
          <p:cNvPr id="2" name="MH_Number_4">
            <a:extLst>
              <a:ext uri="{FF2B5EF4-FFF2-40B4-BE49-F238E27FC236}">
                <a16:creationId xmlns:a16="http://schemas.microsoft.com/office/drawing/2014/main" id="{C1824460-8ED8-50E7-C21A-9422A9E3D6AD}"/>
              </a:ext>
            </a:extLst>
          </p:cNvPr>
          <p:cNvSpPr/>
          <p:nvPr>
            <p:custDataLst>
              <p:tags r:id="rId7"/>
            </p:custDataLst>
          </p:nvPr>
        </p:nvSpPr>
        <p:spPr>
          <a:xfrm>
            <a:off x="3643626" y="4008269"/>
            <a:ext cx="269970" cy="269970"/>
          </a:xfrm>
          <a:prstGeom prst="ellipse">
            <a:avLst/>
          </a:prstGeom>
          <a:solidFill>
            <a:schemeClr val="accent4"/>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en-US" altLang="zh-CN" sz="1500" b="1" dirty="0">
                <a:solidFill>
                  <a:schemeClr val="bg1"/>
                </a:solidFill>
                <a:latin typeface="Noto Sans"/>
                <a:ea typeface="Noto Sans"/>
                <a:cs typeface="Times New Roman" panose="02020603050405020304" pitchFamily="18" charset="0"/>
                <a:sym typeface="字魂35号-经典雅黑" panose="00000500000000000000" pitchFamily="2" charset="-122"/>
              </a:rPr>
              <a:t>6</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3" name="TextBox 21">
            <a:extLst>
              <a:ext uri="{FF2B5EF4-FFF2-40B4-BE49-F238E27FC236}">
                <a16:creationId xmlns:a16="http://schemas.microsoft.com/office/drawing/2014/main" id="{0C8EDB55-3930-3BEE-7A3F-8C08A08A23A7}"/>
              </a:ext>
            </a:extLst>
          </p:cNvPr>
          <p:cNvSpPr txBox="1"/>
          <p:nvPr/>
        </p:nvSpPr>
        <p:spPr>
          <a:xfrm>
            <a:off x="3952832" y="4520323"/>
            <a:ext cx="2242685" cy="304800"/>
          </a:xfrm>
          <a:prstGeom prst="rect">
            <a:avLst/>
          </a:prstGeom>
          <a:noFill/>
        </p:spPr>
        <p:txBody>
          <a:bodyPr wrap="square" rtlCol="0">
            <a:noAutofit/>
          </a:bodyPr>
          <a:lstStyle/>
          <a:p>
            <a:r>
              <a:rPr lang="en-US" altLang="vi-VN" dirty="0">
                <a:solidFill>
                  <a:schemeClr val="tx1">
                    <a:lumMod val="75000"/>
                    <a:lumOff val="25000"/>
                  </a:schemeClr>
                </a:solidFill>
                <a:latin typeface="Noto Sans"/>
                <a:ea typeface="Noto Sans"/>
                <a:sym typeface="字魂35号-经典雅黑" panose="00000500000000000000" pitchFamily="2" charset="-122"/>
              </a:rPr>
              <a:t>CONCLUSION </a:t>
            </a:r>
            <a:endParaRPr lang="zh-CN" altLang="en-US"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4" name="MH_Number_3">
            <a:extLst>
              <a:ext uri="{FF2B5EF4-FFF2-40B4-BE49-F238E27FC236}">
                <a16:creationId xmlns:a16="http://schemas.microsoft.com/office/drawing/2014/main" id="{555E44CC-5487-F56C-48BC-40C56F0451A7}"/>
              </a:ext>
            </a:extLst>
          </p:cNvPr>
          <p:cNvSpPr/>
          <p:nvPr>
            <p:custDataLst>
              <p:tags r:id="rId8"/>
            </p:custDataLst>
          </p:nvPr>
        </p:nvSpPr>
        <p:spPr>
          <a:xfrm>
            <a:off x="3627904" y="3412936"/>
            <a:ext cx="269970" cy="269970"/>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en-US" altLang="zh-CN" sz="1500" b="1" dirty="0">
                <a:solidFill>
                  <a:schemeClr val="bg1"/>
                </a:solidFill>
                <a:latin typeface="Noto Sans"/>
                <a:ea typeface="Noto Sans"/>
                <a:cs typeface="Times New Roman" panose="02020603050405020304" pitchFamily="18" charset="0"/>
                <a:sym typeface="字魂35号-经典雅黑" panose="00000500000000000000" pitchFamily="2" charset="-122"/>
              </a:rPr>
              <a:t>5</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
        <p:nvSpPr>
          <p:cNvPr id="5" name="TextBox 21">
            <a:extLst>
              <a:ext uri="{FF2B5EF4-FFF2-40B4-BE49-F238E27FC236}">
                <a16:creationId xmlns:a16="http://schemas.microsoft.com/office/drawing/2014/main" id="{FEF1AD7B-809D-6CF2-B60B-E651CF48B95E}"/>
              </a:ext>
            </a:extLst>
          </p:cNvPr>
          <p:cNvSpPr txBox="1"/>
          <p:nvPr/>
        </p:nvSpPr>
        <p:spPr>
          <a:xfrm>
            <a:off x="3888867" y="3369645"/>
            <a:ext cx="3555846" cy="304800"/>
          </a:xfrm>
          <a:prstGeom prst="rect">
            <a:avLst/>
          </a:prstGeom>
          <a:noFill/>
        </p:spPr>
        <p:txBody>
          <a:bodyPr wrap="square" rtlCol="0">
            <a:noAutofit/>
          </a:bodyPr>
          <a:lstStyle/>
          <a:p>
            <a:r>
              <a:rPr lang="en-US" altLang="vi-VN" dirty="0">
                <a:solidFill>
                  <a:schemeClr val="tx1">
                    <a:lumMod val="75000"/>
                    <a:lumOff val="25000"/>
                  </a:schemeClr>
                </a:solidFill>
                <a:latin typeface="Noto Sans"/>
                <a:ea typeface="Noto Sans"/>
                <a:sym typeface="字魂35号-经典雅黑" panose="00000500000000000000" pitchFamily="2" charset="-122"/>
              </a:rPr>
              <a:t> Data Preprocessing</a:t>
            </a:r>
          </a:p>
        </p:txBody>
      </p:sp>
      <p:sp>
        <p:nvSpPr>
          <p:cNvPr id="7" name="TextBox 21">
            <a:extLst>
              <a:ext uri="{FF2B5EF4-FFF2-40B4-BE49-F238E27FC236}">
                <a16:creationId xmlns:a16="http://schemas.microsoft.com/office/drawing/2014/main" id="{41A81915-2710-13D8-468E-A1AD8CA4CA1C}"/>
              </a:ext>
            </a:extLst>
          </p:cNvPr>
          <p:cNvSpPr txBox="1"/>
          <p:nvPr/>
        </p:nvSpPr>
        <p:spPr>
          <a:xfrm>
            <a:off x="3947072" y="3964037"/>
            <a:ext cx="1511949" cy="304800"/>
          </a:xfrm>
          <a:prstGeom prst="rect">
            <a:avLst/>
          </a:prstGeom>
          <a:noFill/>
        </p:spPr>
        <p:txBody>
          <a:bodyPr wrap="square" rtlCol="0">
            <a:noAutofit/>
          </a:bodyPr>
          <a:lstStyle/>
          <a:p>
            <a:r>
              <a:rPr lang="en-US" altLang="vi-VN" dirty="0">
                <a:solidFill>
                  <a:schemeClr val="tx1">
                    <a:lumMod val="75000"/>
                    <a:lumOff val="25000"/>
                  </a:schemeClr>
                </a:solidFill>
                <a:latin typeface="Noto Sans"/>
                <a:ea typeface="Noto Sans"/>
                <a:sym typeface="字魂35号-经典雅黑" panose="00000500000000000000" pitchFamily="2" charset="-122"/>
              </a:rPr>
              <a:t>MODELING </a:t>
            </a:r>
            <a:endParaRPr lang="zh-CN" altLang="en-US" dirty="0">
              <a:solidFill>
                <a:schemeClr val="tx1">
                  <a:lumMod val="75000"/>
                  <a:lumOff val="25000"/>
                </a:schemeClr>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4" name="MH_Number_3">
            <a:extLst>
              <a:ext uri="{FF2B5EF4-FFF2-40B4-BE49-F238E27FC236}">
                <a16:creationId xmlns:a16="http://schemas.microsoft.com/office/drawing/2014/main" id="{876F92F4-F997-0C5A-B4DB-9B8716382970}"/>
              </a:ext>
            </a:extLst>
          </p:cNvPr>
          <p:cNvSpPr/>
          <p:nvPr>
            <p:custDataLst>
              <p:tags r:id="rId9"/>
            </p:custDataLst>
          </p:nvPr>
        </p:nvSpPr>
        <p:spPr>
          <a:xfrm>
            <a:off x="3643626" y="4540936"/>
            <a:ext cx="269970" cy="269970"/>
          </a:xfrm>
          <a:prstGeom prst="ellipse">
            <a:avLst/>
          </a:prstGeom>
          <a:solidFill>
            <a:schemeClr val="accent3"/>
          </a:solidFill>
          <a:ln w="28575">
            <a:solidFill>
              <a:schemeClr val="bg1"/>
            </a:solidFill>
          </a:ln>
          <a:effectLst>
            <a:outerShdw blurRad="2032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7500" lnSpcReduction="10000"/>
          </a:bodyPr>
          <a:lstStyle/>
          <a:p>
            <a:pPr algn="ctr"/>
            <a:r>
              <a:rPr lang="en-US" altLang="zh-CN" sz="1500" b="1" dirty="0">
                <a:solidFill>
                  <a:schemeClr val="bg1"/>
                </a:solidFill>
                <a:latin typeface="Noto Sans"/>
                <a:ea typeface="Noto Sans"/>
                <a:cs typeface="Times New Roman" panose="02020603050405020304" pitchFamily="18" charset="0"/>
                <a:sym typeface="字魂35号-经典雅黑" panose="00000500000000000000" pitchFamily="2" charset="-122"/>
              </a:rPr>
              <a:t>7</a:t>
            </a:r>
            <a:endParaRPr lang="zh-CN" altLang="en-US" sz="1500" b="1" dirty="0">
              <a:solidFill>
                <a:schemeClr val="bg1"/>
              </a:solidFill>
              <a:latin typeface="字魂35号-经典雅黑" panose="00000500000000000000" pitchFamily="2" charset="-122"/>
              <a:ea typeface="字魂35号-经典雅黑" panose="00000500000000000000" pitchFamily="2" charset="-122"/>
              <a:cs typeface="Times New Roman" panose="02020603050405020304" pitchFamily="18" charset="0"/>
              <a:sym typeface="字魂35号-经典雅黑" panose="00000500000000000000" pitchFamily="2" charset="-122"/>
            </a:endParaRPr>
          </a:p>
        </p:txBody>
      </p:sp>
    </p:spTree>
    <p:extLst>
      <p:ext uri="{BB962C8B-B14F-4D97-AF65-F5344CB8AC3E}">
        <p14:creationId xmlns:p14="http://schemas.microsoft.com/office/powerpoint/2010/main" val="1825244464"/>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63F395D6-096A-85BB-13D6-EF905E716653}"/>
              </a:ext>
            </a:extLst>
          </p:cNvPr>
          <p:cNvPicPr>
            <a:picLocks noChangeAspect="1"/>
          </p:cNvPicPr>
          <p:nvPr/>
        </p:nvPicPr>
        <p:blipFill>
          <a:blip r:embed="rId6"/>
          <a:stretch>
            <a:fillRect/>
          </a:stretch>
        </p:blipFill>
        <p:spPr>
          <a:xfrm>
            <a:off x="0" y="1764450"/>
            <a:ext cx="9144000" cy="2322497"/>
          </a:xfrm>
          <a:prstGeom prst="rect">
            <a:avLst/>
          </a:prstGeom>
        </p:spPr>
      </p:pic>
    </p:spTree>
    <p:custDataLst>
      <p:tags r:id="rId1"/>
    </p:custDataLst>
    <p:extLst>
      <p:ext uri="{BB962C8B-B14F-4D97-AF65-F5344CB8AC3E}">
        <p14:creationId xmlns:p14="http://schemas.microsoft.com/office/powerpoint/2010/main" val="1071735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93BC2002-C45E-705F-9B74-EA293A9AC9C3}"/>
              </a:ext>
            </a:extLst>
          </p:cNvPr>
          <p:cNvPicPr>
            <a:picLocks noChangeAspect="1"/>
          </p:cNvPicPr>
          <p:nvPr/>
        </p:nvPicPr>
        <p:blipFill>
          <a:blip r:embed="rId6"/>
          <a:stretch>
            <a:fillRect/>
          </a:stretch>
        </p:blipFill>
        <p:spPr>
          <a:xfrm>
            <a:off x="1471345" y="1891977"/>
            <a:ext cx="6346025" cy="2477655"/>
          </a:xfrm>
          <a:prstGeom prst="rect">
            <a:avLst/>
          </a:prstGeom>
        </p:spPr>
      </p:pic>
    </p:spTree>
    <p:custDataLst>
      <p:tags r:id="rId1"/>
    </p:custDataLst>
    <p:extLst>
      <p:ext uri="{BB962C8B-B14F-4D97-AF65-F5344CB8AC3E}">
        <p14:creationId xmlns:p14="http://schemas.microsoft.com/office/powerpoint/2010/main" val="9164859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F863870D-6144-24E1-EA53-A32A6942BB4C}"/>
              </a:ext>
            </a:extLst>
          </p:cNvPr>
          <p:cNvPicPr>
            <a:picLocks noChangeAspect="1"/>
          </p:cNvPicPr>
          <p:nvPr/>
        </p:nvPicPr>
        <p:blipFill>
          <a:blip r:embed="rId6"/>
          <a:stretch>
            <a:fillRect/>
          </a:stretch>
        </p:blipFill>
        <p:spPr>
          <a:xfrm>
            <a:off x="1828842" y="897521"/>
            <a:ext cx="5298982" cy="4085663"/>
          </a:xfrm>
          <a:prstGeom prst="rect">
            <a:avLst/>
          </a:prstGeom>
        </p:spPr>
      </p:pic>
    </p:spTree>
    <p:custDataLst>
      <p:tags r:id="rId1"/>
    </p:custDataLst>
    <p:extLst>
      <p:ext uri="{BB962C8B-B14F-4D97-AF65-F5344CB8AC3E}">
        <p14:creationId xmlns:p14="http://schemas.microsoft.com/office/powerpoint/2010/main" val="66274114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646A6C7B-8E8A-59A1-9296-261661F2CED0}"/>
              </a:ext>
            </a:extLst>
          </p:cNvPr>
          <p:cNvPicPr>
            <a:picLocks noChangeAspect="1"/>
          </p:cNvPicPr>
          <p:nvPr/>
        </p:nvPicPr>
        <p:blipFill>
          <a:blip r:embed="rId5"/>
          <a:stretch>
            <a:fillRect/>
          </a:stretch>
        </p:blipFill>
        <p:spPr>
          <a:xfrm>
            <a:off x="0" y="745291"/>
            <a:ext cx="9143499" cy="1819529"/>
          </a:xfrm>
          <a:prstGeom prst="rect">
            <a:avLst/>
          </a:prstGeom>
        </p:spPr>
      </p:pic>
      <p:pic>
        <p:nvPicPr>
          <p:cNvPr id="6" name="Picture 5">
            <a:extLst>
              <a:ext uri="{FF2B5EF4-FFF2-40B4-BE49-F238E27FC236}">
                <a16:creationId xmlns:a16="http://schemas.microsoft.com/office/drawing/2014/main" id="{8A679732-6489-360A-D55A-84CF343C17E9}"/>
              </a:ext>
            </a:extLst>
          </p:cNvPr>
          <p:cNvPicPr>
            <a:picLocks noChangeAspect="1"/>
          </p:cNvPicPr>
          <p:nvPr/>
        </p:nvPicPr>
        <p:blipFill>
          <a:blip r:embed="rId6"/>
          <a:stretch>
            <a:fillRect/>
          </a:stretch>
        </p:blipFill>
        <p:spPr>
          <a:xfrm>
            <a:off x="97780" y="2522258"/>
            <a:ext cx="9144000" cy="1542400"/>
          </a:xfrm>
          <a:prstGeom prst="rect">
            <a:avLst/>
          </a:prstGeom>
        </p:spPr>
      </p:pic>
      <p:sp>
        <p:nvSpPr>
          <p:cNvPr id="7" name="Rectangle 6">
            <a:extLst>
              <a:ext uri="{FF2B5EF4-FFF2-40B4-BE49-F238E27FC236}">
                <a16:creationId xmlns:a16="http://schemas.microsoft.com/office/drawing/2014/main" id="{EEB61C99-BD49-6932-9CA9-B2817B67D090}"/>
              </a:ext>
            </a:extLst>
          </p:cNvPr>
          <p:cNvSpPr/>
          <p:nvPr/>
        </p:nvSpPr>
        <p:spPr>
          <a:xfrm>
            <a:off x="97780" y="2232885"/>
            <a:ext cx="4834328" cy="331935"/>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7">
            <a:extLst>
              <a:ext uri="{FF2B5EF4-FFF2-40B4-BE49-F238E27FC236}">
                <a16:creationId xmlns:a16="http://schemas.microsoft.com/office/drawing/2014/main" id="{09A3119C-247E-B9C7-56CD-92CF08B1CB8F}"/>
              </a:ext>
            </a:extLst>
          </p:cNvPr>
          <p:cNvSpPr/>
          <p:nvPr/>
        </p:nvSpPr>
        <p:spPr>
          <a:xfrm>
            <a:off x="82962" y="3743958"/>
            <a:ext cx="4586818" cy="320700"/>
          </a:xfrm>
          <a:prstGeom prst="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 name="Picture 9">
            <a:extLst>
              <a:ext uri="{FF2B5EF4-FFF2-40B4-BE49-F238E27FC236}">
                <a16:creationId xmlns:a16="http://schemas.microsoft.com/office/drawing/2014/main" id="{BA801DD8-F636-4390-BBFB-43FAF9406D49}"/>
              </a:ext>
            </a:extLst>
          </p:cNvPr>
          <p:cNvPicPr>
            <a:picLocks noChangeAspect="1"/>
          </p:cNvPicPr>
          <p:nvPr/>
        </p:nvPicPr>
        <p:blipFill>
          <a:blip r:embed="rId7"/>
          <a:stretch>
            <a:fillRect/>
          </a:stretch>
        </p:blipFill>
        <p:spPr>
          <a:xfrm>
            <a:off x="97780" y="4124054"/>
            <a:ext cx="8106906" cy="828791"/>
          </a:xfrm>
          <a:prstGeom prst="rect">
            <a:avLst/>
          </a:prstGeom>
        </p:spPr>
      </p:pic>
    </p:spTree>
    <p:custDataLst>
      <p:tags r:id="rId1"/>
    </p:custDataLst>
    <p:extLst>
      <p:ext uri="{BB962C8B-B14F-4D97-AF65-F5344CB8AC3E}">
        <p14:creationId xmlns:p14="http://schemas.microsoft.com/office/powerpoint/2010/main" val="23746562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DD5120A6-A855-CB59-C862-FB03321FF448}"/>
              </a:ext>
            </a:extLst>
          </p:cNvPr>
          <p:cNvPicPr>
            <a:picLocks noChangeAspect="1"/>
          </p:cNvPicPr>
          <p:nvPr/>
        </p:nvPicPr>
        <p:blipFill>
          <a:blip r:embed="rId6"/>
          <a:stretch>
            <a:fillRect/>
          </a:stretch>
        </p:blipFill>
        <p:spPr>
          <a:xfrm>
            <a:off x="0" y="1247908"/>
            <a:ext cx="4687776" cy="3897180"/>
          </a:xfrm>
          <a:prstGeom prst="rect">
            <a:avLst/>
          </a:prstGeom>
        </p:spPr>
      </p:pic>
      <p:pic>
        <p:nvPicPr>
          <p:cNvPr id="6" name="Picture 5">
            <a:extLst>
              <a:ext uri="{FF2B5EF4-FFF2-40B4-BE49-F238E27FC236}">
                <a16:creationId xmlns:a16="http://schemas.microsoft.com/office/drawing/2014/main" id="{91FFEDB9-0955-D455-36DF-1AA02B291205}"/>
              </a:ext>
            </a:extLst>
          </p:cNvPr>
          <p:cNvPicPr>
            <a:picLocks noChangeAspect="1"/>
          </p:cNvPicPr>
          <p:nvPr/>
        </p:nvPicPr>
        <p:blipFill>
          <a:blip r:embed="rId7"/>
          <a:stretch>
            <a:fillRect/>
          </a:stretch>
        </p:blipFill>
        <p:spPr>
          <a:xfrm>
            <a:off x="4580785" y="1247908"/>
            <a:ext cx="4563215" cy="3821693"/>
          </a:xfrm>
          <a:prstGeom prst="rect">
            <a:avLst/>
          </a:prstGeom>
        </p:spPr>
      </p:pic>
    </p:spTree>
    <p:custDataLst>
      <p:tags r:id="rId1"/>
    </p:custDataLst>
    <p:extLst>
      <p:ext uri="{BB962C8B-B14F-4D97-AF65-F5344CB8AC3E}">
        <p14:creationId xmlns:p14="http://schemas.microsoft.com/office/powerpoint/2010/main" val="23426442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4. EDA</a:t>
            </a:r>
            <a:endParaRPr lang="vi-VN" dirty="0">
              <a:solidFill>
                <a:schemeClr val="bg1"/>
              </a:solidFill>
            </a:endParaRPr>
          </a:p>
        </p:txBody>
      </p:sp>
      <p:pic>
        <p:nvPicPr>
          <p:cNvPr id="4" name="Picture 3">
            <a:extLst>
              <a:ext uri="{FF2B5EF4-FFF2-40B4-BE49-F238E27FC236}">
                <a16:creationId xmlns:a16="http://schemas.microsoft.com/office/drawing/2014/main" id="{FE376EC8-0E8F-120F-86A6-FFDD17CE4F92}"/>
              </a:ext>
            </a:extLst>
          </p:cNvPr>
          <p:cNvPicPr>
            <a:picLocks noChangeAspect="1"/>
          </p:cNvPicPr>
          <p:nvPr/>
        </p:nvPicPr>
        <p:blipFill>
          <a:blip r:embed="rId6"/>
          <a:stretch>
            <a:fillRect/>
          </a:stretch>
        </p:blipFill>
        <p:spPr>
          <a:xfrm>
            <a:off x="1984260" y="1352594"/>
            <a:ext cx="4946313" cy="3787124"/>
          </a:xfrm>
          <a:prstGeom prst="rect">
            <a:avLst/>
          </a:prstGeom>
        </p:spPr>
      </p:pic>
    </p:spTree>
    <p:custDataLst>
      <p:tags r:id="rId1"/>
    </p:custDataLst>
    <p:extLst>
      <p:ext uri="{BB962C8B-B14F-4D97-AF65-F5344CB8AC3E}">
        <p14:creationId xmlns:p14="http://schemas.microsoft.com/office/powerpoint/2010/main" val="323152648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0" y="297041"/>
            <a:ext cx="3743325" cy="369332"/>
          </a:xfrm>
          <a:prstGeom prst="rect">
            <a:avLst/>
          </a:prstGeom>
          <a:noFill/>
        </p:spPr>
        <p:txBody>
          <a:bodyPr wrap="square" rtlCol="0">
            <a:spAutoFit/>
          </a:bodyPr>
          <a:lstStyle/>
          <a:p>
            <a:r>
              <a:rPr lang="en-US" dirty="0">
                <a:solidFill>
                  <a:schemeClr val="bg1"/>
                </a:solidFill>
              </a:rPr>
              <a:t>5. Data Preprocessing</a:t>
            </a:r>
            <a:endParaRPr lang="vi-VN" dirty="0">
              <a:solidFill>
                <a:schemeClr val="bg1"/>
              </a:solidFill>
            </a:endParaRPr>
          </a:p>
        </p:txBody>
      </p:sp>
      <p:pic>
        <p:nvPicPr>
          <p:cNvPr id="13" name="Picture 12">
            <a:extLst>
              <a:ext uri="{FF2B5EF4-FFF2-40B4-BE49-F238E27FC236}">
                <a16:creationId xmlns:a16="http://schemas.microsoft.com/office/drawing/2014/main" id="{82696F08-E51C-13C7-A6BB-00AD8F28CB66}"/>
              </a:ext>
            </a:extLst>
          </p:cNvPr>
          <p:cNvPicPr>
            <a:picLocks noChangeAspect="1"/>
          </p:cNvPicPr>
          <p:nvPr/>
        </p:nvPicPr>
        <p:blipFill>
          <a:blip r:embed="rId6"/>
          <a:stretch>
            <a:fillRect/>
          </a:stretch>
        </p:blipFill>
        <p:spPr>
          <a:xfrm>
            <a:off x="168823" y="872460"/>
            <a:ext cx="5088978" cy="1982946"/>
          </a:xfrm>
          <a:prstGeom prst="rect">
            <a:avLst/>
          </a:prstGeom>
        </p:spPr>
      </p:pic>
      <p:pic>
        <p:nvPicPr>
          <p:cNvPr id="15" name="Picture 14">
            <a:extLst>
              <a:ext uri="{FF2B5EF4-FFF2-40B4-BE49-F238E27FC236}">
                <a16:creationId xmlns:a16="http://schemas.microsoft.com/office/drawing/2014/main" id="{F613741A-F6DD-B284-E96A-C607CC80D5A6}"/>
              </a:ext>
            </a:extLst>
          </p:cNvPr>
          <p:cNvPicPr>
            <a:picLocks noChangeAspect="1"/>
          </p:cNvPicPr>
          <p:nvPr/>
        </p:nvPicPr>
        <p:blipFill>
          <a:blip r:embed="rId7"/>
          <a:stretch>
            <a:fillRect/>
          </a:stretch>
        </p:blipFill>
        <p:spPr>
          <a:xfrm>
            <a:off x="168823" y="2880467"/>
            <a:ext cx="6020640" cy="571580"/>
          </a:xfrm>
          <a:prstGeom prst="rect">
            <a:avLst/>
          </a:prstGeom>
        </p:spPr>
      </p:pic>
      <p:pic>
        <p:nvPicPr>
          <p:cNvPr id="17" name="Picture 16">
            <a:extLst>
              <a:ext uri="{FF2B5EF4-FFF2-40B4-BE49-F238E27FC236}">
                <a16:creationId xmlns:a16="http://schemas.microsoft.com/office/drawing/2014/main" id="{BEF0A235-E012-B0BE-E51C-C256F041A102}"/>
              </a:ext>
            </a:extLst>
          </p:cNvPr>
          <p:cNvPicPr>
            <a:picLocks noChangeAspect="1"/>
          </p:cNvPicPr>
          <p:nvPr/>
        </p:nvPicPr>
        <p:blipFill>
          <a:blip r:embed="rId8"/>
          <a:stretch>
            <a:fillRect/>
          </a:stretch>
        </p:blipFill>
        <p:spPr>
          <a:xfrm>
            <a:off x="4105533" y="1172680"/>
            <a:ext cx="4930155" cy="1432628"/>
          </a:xfrm>
          <a:prstGeom prst="rect">
            <a:avLst/>
          </a:prstGeom>
        </p:spPr>
      </p:pic>
      <p:pic>
        <p:nvPicPr>
          <p:cNvPr id="19" name="Picture 18">
            <a:extLst>
              <a:ext uri="{FF2B5EF4-FFF2-40B4-BE49-F238E27FC236}">
                <a16:creationId xmlns:a16="http://schemas.microsoft.com/office/drawing/2014/main" id="{281A6192-62CB-8554-CDE3-2DA945E20EC0}"/>
              </a:ext>
            </a:extLst>
          </p:cNvPr>
          <p:cNvPicPr>
            <a:picLocks noChangeAspect="1"/>
          </p:cNvPicPr>
          <p:nvPr/>
        </p:nvPicPr>
        <p:blipFill>
          <a:blip r:embed="rId9"/>
          <a:stretch>
            <a:fillRect/>
          </a:stretch>
        </p:blipFill>
        <p:spPr>
          <a:xfrm>
            <a:off x="168823" y="3452047"/>
            <a:ext cx="6332586" cy="1662120"/>
          </a:xfrm>
          <a:prstGeom prst="rect">
            <a:avLst/>
          </a:prstGeom>
        </p:spPr>
      </p:pic>
    </p:spTree>
    <p:custDataLst>
      <p:tags r:id="rId1"/>
    </p:custDataLst>
    <p:extLst>
      <p:ext uri="{BB962C8B-B14F-4D97-AF65-F5344CB8AC3E}">
        <p14:creationId xmlns:p14="http://schemas.microsoft.com/office/powerpoint/2010/main" val="23064954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5. Data Preprocessing</a:t>
            </a:r>
            <a:endParaRPr lang="vi-VN" dirty="0">
              <a:solidFill>
                <a:schemeClr val="bg1"/>
              </a:solidFill>
            </a:endParaRPr>
          </a:p>
        </p:txBody>
      </p:sp>
      <p:pic>
        <p:nvPicPr>
          <p:cNvPr id="4" name="Picture 3">
            <a:extLst>
              <a:ext uri="{FF2B5EF4-FFF2-40B4-BE49-F238E27FC236}">
                <a16:creationId xmlns:a16="http://schemas.microsoft.com/office/drawing/2014/main" id="{1D8EAD07-CC0B-BD47-F154-1E5B907195F3}"/>
              </a:ext>
            </a:extLst>
          </p:cNvPr>
          <p:cNvPicPr>
            <a:picLocks noChangeAspect="1"/>
          </p:cNvPicPr>
          <p:nvPr/>
        </p:nvPicPr>
        <p:blipFill>
          <a:blip r:embed="rId6"/>
          <a:stretch>
            <a:fillRect/>
          </a:stretch>
        </p:blipFill>
        <p:spPr>
          <a:xfrm>
            <a:off x="255494" y="1420498"/>
            <a:ext cx="9144000" cy="3353345"/>
          </a:xfrm>
          <a:prstGeom prst="rect">
            <a:avLst/>
          </a:prstGeom>
        </p:spPr>
      </p:pic>
    </p:spTree>
    <p:custDataLst>
      <p:tags r:id="rId1"/>
    </p:custDataLst>
    <p:extLst>
      <p:ext uri="{BB962C8B-B14F-4D97-AF65-F5344CB8AC3E}">
        <p14:creationId xmlns:p14="http://schemas.microsoft.com/office/powerpoint/2010/main" val="9077879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4" name="Picture 3">
            <a:extLst>
              <a:ext uri="{FF2B5EF4-FFF2-40B4-BE49-F238E27FC236}">
                <a16:creationId xmlns:a16="http://schemas.microsoft.com/office/drawing/2014/main" id="{4A737E33-2B8B-EF77-F73C-BED94CD02DFE}"/>
              </a:ext>
            </a:extLst>
          </p:cNvPr>
          <p:cNvPicPr>
            <a:picLocks noChangeAspect="1"/>
          </p:cNvPicPr>
          <p:nvPr/>
        </p:nvPicPr>
        <p:blipFill>
          <a:blip r:embed="rId6"/>
          <a:stretch>
            <a:fillRect/>
          </a:stretch>
        </p:blipFill>
        <p:spPr>
          <a:xfrm>
            <a:off x="261951" y="1929594"/>
            <a:ext cx="5285986" cy="2627415"/>
          </a:xfrm>
          <a:prstGeom prst="rect">
            <a:avLst/>
          </a:prstGeom>
        </p:spPr>
      </p:pic>
      <p:pic>
        <p:nvPicPr>
          <p:cNvPr id="6" name="Picture 5">
            <a:extLst>
              <a:ext uri="{FF2B5EF4-FFF2-40B4-BE49-F238E27FC236}">
                <a16:creationId xmlns:a16="http://schemas.microsoft.com/office/drawing/2014/main" id="{BBF53AA6-584D-81BF-EBF3-C0C5E2836C75}"/>
              </a:ext>
            </a:extLst>
          </p:cNvPr>
          <p:cNvPicPr>
            <a:picLocks noChangeAspect="1"/>
          </p:cNvPicPr>
          <p:nvPr/>
        </p:nvPicPr>
        <p:blipFill>
          <a:blip r:embed="rId7"/>
          <a:stretch>
            <a:fillRect/>
          </a:stretch>
        </p:blipFill>
        <p:spPr>
          <a:xfrm>
            <a:off x="104931" y="829617"/>
            <a:ext cx="3143689" cy="628738"/>
          </a:xfrm>
          <a:prstGeom prst="rect">
            <a:avLst/>
          </a:prstGeom>
        </p:spPr>
      </p:pic>
    </p:spTree>
    <p:custDataLst>
      <p:tags r:id="rId1"/>
    </p:custDataLst>
    <p:extLst>
      <p:ext uri="{BB962C8B-B14F-4D97-AF65-F5344CB8AC3E}">
        <p14:creationId xmlns:p14="http://schemas.microsoft.com/office/powerpoint/2010/main" val="121210218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4" name="Picture 3">
            <a:extLst>
              <a:ext uri="{FF2B5EF4-FFF2-40B4-BE49-F238E27FC236}">
                <a16:creationId xmlns:a16="http://schemas.microsoft.com/office/drawing/2014/main" id="{A1A799FF-0313-1CB2-7D3A-2161BDAD3269}"/>
              </a:ext>
            </a:extLst>
          </p:cNvPr>
          <p:cNvPicPr>
            <a:picLocks noChangeAspect="1"/>
          </p:cNvPicPr>
          <p:nvPr/>
        </p:nvPicPr>
        <p:blipFill>
          <a:blip r:embed="rId6"/>
          <a:stretch>
            <a:fillRect/>
          </a:stretch>
        </p:blipFill>
        <p:spPr>
          <a:xfrm>
            <a:off x="104931" y="946761"/>
            <a:ext cx="1991003" cy="552527"/>
          </a:xfrm>
          <a:prstGeom prst="rect">
            <a:avLst/>
          </a:prstGeom>
        </p:spPr>
      </p:pic>
      <p:pic>
        <p:nvPicPr>
          <p:cNvPr id="6" name="Picture 5">
            <a:extLst>
              <a:ext uri="{FF2B5EF4-FFF2-40B4-BE49-F238E27FC236}">
                <a16:creationId xmlns:a16="http://schemas.microsoft.com/office/drawing/2014/main" id="{BD15E0B5-3D77-04BD-39BD-9252452B3F36}"/>
              </a:ext>
            </a:extLst>
          </p:cNvPr>
          <p:cNvPicPr>
            <a:picLocks noChangeAspect="1"/>
          </p:cNvPicPr>
          <p:nvPr/>
        </p:nvPicPr>
        <p:blipFill>
          <a:blip r:embed="rId7"/>
          <a:stretch>
            <a:fillRect/>
          </a:stretch>
        </p:blipFill>
        <p:spPr>
          <a:xfrm>
            <a:off x="275110" y="1980300"/>
            <a:ext cx="5837488" cy="2756591"/>
          </a:xfrm>
          <a:prstGeom prst="rect">
            <a:avLst/>
          </a:prstGeom>
        </p:spPr>
      </p:pic>
    </p:spTree>
    <p:custDataLst>
      <p:tags r:id="rId1"/>
    </p:custDataLst>
    <p:extLst>
      <p:ext uri="{BB962C8B-B14F-4D97-AF65-F5344CB8AC3E}">
        <p14:creationId xmlns:p14="http://schemas.microsoft.com/office/powerpoint/2010/main" val="41825267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272624"/>
            <a:ext cx="9143499" cy="829079"/>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962" y="1160025"/>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3" name="菱形 12"/>
          <p:cNvSpPr/>
          <p:nvPr>
            <p:custDataLst>
              <p:tags r:id="rId4"/>
            </p:custDataLst>
          </p:nvPr>
        </p:nvSpPr>
        <p:spPr>
          <a:xfrm>
            <a:off x="6598654" y="-132527"/>
            <a:ext cx="2339871" cy="2339871"/>
          </a:xfrm>
          <a:prstGeom prst="diamond">
            <a:avLst/>
          </a:prstGeom>
          <a:blipFill dpi="0" rotWithShape="1">
            <a:blip r:embed="rId8"/>
            <a:stretch>
              <a:fillRect l="-30926" t="-5401" r="-38094" b="-236"/>
            </a:stretch>
          </a:blipFill>
          <a:ln w="57150" cap="flat" cmpd="sng" algn="ctr">
            <a:solidFill>
              <a:sysClr val="window" lastClr="FFFFFF"/>
            </a:solid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4" name="文本框 13"/>
          <p:cNvSpPr txBox="1"/>
          <p:nvPr>
            <p:custDataLst>
              <p:tags r:id="rId5"/>
            </p:custDataLst>
          </p:nvPr>
        </p:nvSpPr>
        <p:spPr>
          <a:xfrm>
            <a:off x="111294" y="558483"/>
            <a:ext cx="2717250" cy="676327"/>
          </a:xfrm>
          <a:prstGeom prst="rect">
            <a:avLst/>
          </a:prstGeom>
          <a:noFill/>
        </p:spPr>
        <p:txBody>
          <a:bodyPr vert="horz" wrap="none" rtlCol="0">
            <a:normAutofit/>
          </a:bodyPr>
          <a:lstStyle/>
          <a:p>
            <a:r>
              <a:rPr lang="en-US"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rPr>
              <a:t>INTRODUCTION</a:t>
            </a:r>
            <a:endParaRPr lang="vi-VN"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endParaRPr>
          </a:p>
        </p:txBody>
      </p:sp>
      <p:sp>
        <p:nvSpPr>
          <p:cNvPr id="2" name="TextBox 1">
            <a:extLst>
              <a:ext uri="{FF2B5EF4-FFF2-40B4-BE49-F238E27FC236}">
                <a16:creationId xmlns:a16="http://schemas.microsoft.com/office/drawing/2014/main" id="{5B314116-639E-1B36-8C22-5E52FB1FE114}"/>
              </a:ext>
            </a:extLst>
          </p:cNvPr>
          <p:cNvSpPr txBox="1"/>
          <p:nvPr/>
        </p:nvSpPr>
        <p:spPr>
          <a:xfrm>
            <a:off x="111294" y="2370384"/>
            <a:ext cx="8517276" cy="523220"/>
          </a:xfrm>
          <a:prstGeom prst="rect">
            <a:avLst/>
          </a:prstGeom>
          <a:noFill/>
        </p:spPr>
        <p:txBody>
          <a:bodyPr wrap="square" rtlCol="0">
            <a:spAutoFit/>
          </a:bodyPr>
          <a:lstStyle/>
          <a:p>
            <a:r>
              <a:rPr lang="vi-VN" sz="1400" b="0" i="0" dirty="0">
                <a:solidFill>
                  <a:srgbClr val="212121"/>
                </a:solidFill>
                <a:effectLst/>
              </a:rPr>
              <a:t>Theo Tổ chức Y tế Thế giới (WHO), đột quỵ là nguyên nhân gây tử vong đứng thứ 2 trên toàn cầu, chiếm khoảng 11% tổng số ca tử vong. </a:t>
            </a:r>
            <a:endParaRPr lang="vi-VN" sz="1400" dirty="0"/>
          </a:p>
        </p:txBody>
      </p:sp>
      <p:sp>
        <p:nvSpPr>
          <p:cNvPr id="3" name="TextBox 2">
            <a:extLst>
              <a:ext uri="{FF2B5EF4-FFF2-40B4-BE49-F238E27FC236}">
                <a16:creationId xmlns:a16="http://schemas.microsoft.com/office/drawing/2014/main" id="{87802B49-C8AD-14B4-A71A-0DDF725105C9}"/>
              </a:ext>
            </a:extLst>
          </p:cNvPr>
          <p:cNvSpPr txBox="1"/>
          <p:nvPr/>
        </p:nvSpPr>
        <p:spPr>
          <a:xfrm>
            <a:off x="111294" y="3023859"/>
            <a:ext cx="7965282" cy="738664"/>
          </a:xfrm>
          <a:prstGeom prst="rect">
            <a:avLst/>
          </a:prstGeom>
          <a:noFill/>
        </p:spPr>
        <p:txBody>
          <a:bodyPr wrap="square" rtlCol="0">
            <a:spAutoFit/>
          </a:bodyPr>
          <a:lstStyle/>
          <a:p>
            <a:r>
              <a:rPr lang="vi-VN" sz="1400" dirty="0"/>
              <a:t>Hậu quả của đột quỵ có thể rất nghiêm trọng, ảnh hưởng đến sức khỏe, chất lượng cuộc sống và gánh nặng tài chính cho bản thân người bệnh và gia đình. Mức độ ảnh hưởng phụ thuộc vào nhiều yếu tố như vị trí, mức độ tổn thương não, thời gian điều trị và khả năng hồi phục của mỗi người.</a:t>
            </a:r>
          </a:p>
        </p:txBody>
      </p:sp>
    </p:spTree>
    <p:custDataLst>
      <p:tags r:id="rId1"/>
    </p:custDataLst>
    <p:extLst>
      <p:ext uri="{BB962C8B-B14F-4D97-AF65-F5344CB8AC3E}">
        <p14:creationId xmlns:p14="http://schemas.microsoft.com/office/powerpoint/2010/main" val="34575808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4" name="Picture 3">
            <a:extLst>
              <a:ext uri="{FF2B5EF4-FFF2-40B4-BE49-F238E27FC236}">
                <a16:creationId xmlns:a16="http://schemas.microsoft.com/office/drawing/2014/main" id="{988B3DD1-3661-563B-A704-6FAA720604BB}"/>
              </a:ext>
            </a:extLst>
          </p:cNvPr>
          <p:cNvPicPr>
            <a:picLocks noChangeAspect="1"/>
          </p:cNvPicPr>
          <p:nvPr/>
        </p:nvPicPr>
        <p:blipFill>
          <a:blip r:embed="rId6"/>
          <a:stretch>
            <a:fillRect/>
          </a:stretch>
        </p:blipFill>
        <p:spPr>
          <a:xfrm>
            <a:off x="119921" y="897521"/>
            <a:ext cx="3677163" cy="495369"/>
          </a:xfrm>
          <a:prstGeom prst="rect">
            <a:avLst/>
          </a:prstGeom>
        </p:spPr>
      </p:pic>
      <p:pic>
        <p:nvPicPr>
          <p:cNvPr id="8" name="Picture 7">
            <a:extLst>
              <a:ext uri="{FF2B5EF4-FFF2-40B4-BE49-F238E27FC236}">
                <a16:creationId xmlns:a16="http://schemas.microsoft.com/office/drawing/2014/main" id="{ABB7A217-F15A-B977-4E77-2D08F9152F78}"/>
              </a:ext>
            </a:extLst>
          </p:cNvPr>
          <p:cNvPicPr>
            <a:picLocks noChangeAspect="1"/>
          </p:cNvPicPr>
          <p:nvPr/>
        </p:nvPicPr>
        <p:blipFill>
          <a:blip r:embed="rId7"/>
          <a:stretch>
            <a:fillRect/>
          </a:stretch>
        </p:blipFill>
        <p:spPr>
          <a:xfrm>
            <a:off x="604893" y="1768249"/>
            <a:ext cx="5480598" cy="2479318"/>
          </a:xfrm>
          <a:prstGeom prst="rect">
            <a:avLst/>
          </a:prstGeom>
        </p:spPr>
      </p:pic>
    </p:spTree>
    <p:custDataLst>
      <p:tags r:id="rId1"/>
    </p:custDataLst>
    <p:extLst>
      <p:ext uri="{BB962C8B-B14F-4D97-AF65-F5344CB8AC3E}">
        <p14:creationId xmlns:p14="http://schemas.microsoft.com/office/powerpoint/2010/main" val="141488202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10" name="Picture 9">
            <a:extLst>
              <a:ext uri="{FF2B5EF4-FFF2-40B4-BE49-F238E27FC236}">
                <a16:creationId xmlns:a16="http://schemas.microsoft.com/office/drawing/2014/main" id="{F224433E-19DC-DEE0-D684-1A1937D890DF}"/>
              </a:ext>
            </a:extLst>
          </p:cNvPr>
          <p:cNvPicPr>
            <a:picLocks noChangeAspect="1"/>
          </p:cNvPicPr>
          <p:nvPr/>
        </p:nvPicPr>
        <p:blipFill>
          <a:blip r:embed="rId6"/>
          <a:stretch>
            <a:fillRect/>
          </a:stretch>
        </p:blipFill>
        <p:spPr>
          <a:xfrm>
            <a:off x="176773" y="925129"/>
            <a:ext cx="2419688" cy="495369"/>
          </a:xfrm>
          <a:prstGeom prst="rect">
            <a:avLst/>
          </a:prstGeom>
        </p:spPr>
      </p:pic>
      <p:pic>
        <p:nvPicPr>
          <p:cNvPr id="14" name="Picture 13">
            <a:extLst>
              <a:ext uri="{FF2B5EF4-FFF2-40B4-BE49-F238E27FC236}">
                <a16:creationId xmlns:a16="http://schemas.microsoft.com/office/drawing/2014/main" id="{AAF57002-1894-7412-D8A6-9EBBD84F416C}"/>
              </a:ext>
            </a:extLst>
          </p:cNvPr>
          <p:cNvPicPr>
            <a:picLocks noChangeAspect="1"/>
          </p:cNvPicPr>
          <p:nvPr/>
        </p:nvPicPr>
        <p:blipFill>
          <a:blip r:embed="rId7"/>
          <a:stretch>
            <a:fillRect/>
          </a:stretch>
        </p:blipFill>
        <p:spPr>
          <a:xfrm>
            <a:off x="349146" y="1686933"/>
            <a:ext cx="5718279" cy="2248213"/>
          </a:xfrm>
          <a:prstGeom prst="rect">
            <a:avLst/>
          </a:prstGeom>
        </p:spPr>
      </p:pic>
    </p:spTree>
    <p:custDataLst>
      <p:tags r:id="rId1"/>
    </p:custDataLst>
    <p:extLst>
      <p:ext uri="{BB962C8B-B14F-4D97-AF65-F5344CB8AC3E}">
        <p14:creationId xmlns:p14="http://schemas.microsoft.com/office/powerpoint/2010/main" val="3975983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4" name="Picture 3">
            <a:extLst>
              <a:ext uri="{FF2B5EF4-FFF2-40B4-BE49-F238E27FC236}">
                <a16:creationId xmlns:a16="http://schemas.microsoft.com/office/drawing/2014/main" id="{65B9EB9E-8B11-045A-FFA6-8B36C97BB614}"/>
              </a:ext>
            </a:extLst>
          </p:cNvPr>
          <p:cNvPicPr>
            <a:picLocks noChangeAspect="1"/>
          </p:cNvPicPr>
          <p:nvPr/>
        </p:nvPicPr>
        <p:blipFill>
          <a:blip r:embed="rId6"/>
          <a:stretch>
            <a:fillRect/>
          </a:stretch>
        </p:blipFill>
        <p:spPr>
          <a:xfrm>
            <a:off x="33878" y="897521"/>
            <a:ext cx="2562583" cy="590632"/>
          </a:xfrm>
          <a:prstGeom prst="rect">
            <a:avLst/>
          </a:prstGeom>
        </p:spPr>
      </p:pic>
      <p:pic>
        <p:nvPicPr>
          <p:cNvPr id="6" name="Picture 5">
            <a:extLst>
              <a:ext uri="{FF2B5EF4-FFF2-40B4-BE49-F238E27FC236}">
                <a16:creationId xmlns:a16="http://schemas.microsoft.com/office/drawing/2014/main" id="{B9916A32-E5F1-1EDB-AED3-5F71165F1C87}"/>
              </a:ext>
            </a:extLst>
          </p:cNvPr>
          <p:cNvPicPr>
            <a:picLocks noChangeAspect="1"/>
          </p:cNvPicPr>
          <p:nvPr/>
        </p:nvPicPr>
        <p:blipFill>
          <a:blip r:embed="rId7"/>
          <a:stretch>
            <a:fillRect/>
          </a:stretch>
        </p:blipFill>
        <p:spPr>
          <a:xfrm>
            <a:off x="411003" y="1702986"/>
            <a:ext cx="6985933" cy="2434299"/>
          </a:xfrm>
          <a:prstGeom prst="rect">
            <a:avLst/>
          </a:prstGeom>
        </p:spPr>
      </p:pic>
    </p:spTree>
    <p:custDataLst>
      <p:tags r:id="rId1"/>
    </p:custDataLst>
    <p:extLst>
      <p:ext uri="{BB962C8B-B14F-4D97-AF65-F5344CB8AC3E}">
        <p14:creationId xmlns:p14="http://schemas.microsoft.com/office/powerpoint/2010/main" val="19634977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04931" y="309571"/>
            <a:ext cx="3743325" cy="369332"/>
          </a:xfrm>
          <a:prstGeom prst="rect">
            <a:avLst/>
          </a:prstGeom>
          <a:noFill/>
        </p:spPr>
        <p:txBody>
          <a:bodyPr wrap="square" rtlCol="0">
            <a:spAutoFit/>
          </a:bodyPr>
          <a:lstStyle/>
          <a:p>
            <a:r>
              <a:rPr lang="en-US" dirty="0">
                <a:solidFill>
                  <a:schemeClr val="bg1"/>
                </a:solidFill>
              </a:rPr>
              <a:t>6. Modeling</a:t>
            </a:r>
            <a:endParaRPr lang="vi-VN" dirty="0">
              <a:solidFill>
                <a:schemeClr val="bg1"/>
              </a:solidFill>
            </a:endParaRPr>
          </a:p>
        </p:txBody>
      </p:sp>
      <p:pic>
        <p:nvPicPr>
          <p:cNvPr id="5" name="Picture 4">
            <a:extLst>
              <a:ext uri="{FF2B5EF4-FFF2-40B4-BE49-F238E27FC236}">
                <a16:creationId xmlns:a16="http://schemas.microsoft.com/office/drawing/2014/main" id="{2FA1CC6B-1CF7-AB8F-6611-4EA8ED2D73E7}"/>
              </a:ext>
            </a:extLst>
          </p:cNvPr>
          <p:cNvPicPr>
            <a:picLocks noChangeAspect="1"/>
          </p:cNvPicPr>
          <p:nvPr/>
        </p:nvPicPr>
        <p:blipFill>
          <a:blip r:embed="rId6"/>
          <a:stretch>
            <a:fillRect/>
          </a:stretch>
        </p:blipFill>
        <p:spPr>
          <a:xfrm>
            <a:off x="171996" y="897521"/>
            <a:ext cx="6181859" cy="2485170"/>
          </a:xfrm>
          <a:prstGeom prst="rect">
            <a:avLst/>
          </a:prstGeom>
        </p:spPr>
      </p:pic>
      <p:pic>
        <p:nvPicPr>
          <p:cNvPr id="8" name="Picture 7">
            <a:extLst>
              <a:ext uri="{FF2B5EF4-FFF2-40B4-BE49-F238E27FC236}">
                <a16:creationId xmlns:a16="http://schemas.microsoft.com/office/drawing/2014/main" id="{6F1F26DD-14AE-7DE1-6DD6-7EAABDDB4249}"/>
              </a:ext>
            </a:extLst>
          </p:cNvPr>
          <p:cNvPicPr>
            <a:picLocks noChangeAspect="1"/>
          </p:cNvPicPr>
          <p:nvPr/>
        </p:nvPicPr>
        <p:blipFill>
          <a:blip r:embed="rId7"/>
          <a:stretch>
            <a:fillRect/>
          </a:stretch>
        </p:blipFill>
        <p:spPr>
          <a:xfrm>
            <a:off x="1243181" y="3381146"/>
            <a:ext cx="5962550" cy="1732841"/>
          </a:xfrm>
          <a:prstGeom prst="rect">
            <a:avLst/>
          </a:prstGeom>
        </p:spPr>
      </p:pic>
    </p:spTree>
    <p:custDataLst>
      <p:tags r:id="rId1"/>
    </p:custDataLst>
    <p:extLst>
      <p:ext uri="{BB962C8B-B14F-4D97-AF65-F5344CB8AC3E}">
        <p14:creationId xmlns:p14="http://schemas.microsoft.com/office/powerpoint/2010/main" val="7622174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0" y="326356"/>
            <a:ext cx="3743325" cy="369332"/>
          </a:xfrm>
          <a:prstGeom prst="rect">
            <a:avLst/>
          </a:prstGeom>
          <a:noFill/>
        </p:spPr>
        <p:txBody>
          <a:bodyPr wrap="square" rtlCol="0">
            <a:spAutoFit/>
          </a:bodyPr>
          <a:lstStyle/>
          <a:p>
            <a:r>
              <a:rPr lang="en-US" dirty="0">
                <a:solidFill>
                  <a:schemeClr val="bg1"/>
                </a:solidFill>
              </a:rPr>
              <a:t>7. Conclude</a:t>
            </a:r>
            <a:endParaRPr lang="vi-VN" dirty="0">
              <a:solidFill>
                <a:schemeClr val="bg1"/>
              </a:solidFill>
            </a:endParaRPr>
          </a:p>
        </p:txBody>
      </p:sp>
      <p:sp>
        <p:nvSpPr>
          <p:cNvPr id="3" name="TextBox 2">
            <a:extLst>
              <a:ext uri="{FF2B5EF4-FFF2-40B4-BE49-F238E27FC236}">
                <a16:creationId xmlns:a16="http://schemas.microsoft.com/office/drawing/2014/main" id="{B056F385-C808-564B-5213-B301EF2E41E3}"/>
              </a:ext>
            </a:extLst>
          </p:cNvPr>
          <p:cNvSpPr txBox="1"/>
          <p:nvPr/>
        </p:nvSpPr>
        <p:spPr>
          <a:xfrm>
            <a:off x="141195" y="1546412"/>
            <a:ext cx="8209429" cy="2308324"/>
          </a:xfrm>
          <a:prstGeom prst="rect">
            <a:avLst/>
          </a:prstGeom>
          <a:noFill/>
        </p:spPr>
        <p:txBody>
          <a:bodyPr wrap="square" rtlCol="0">
            <a:spAutoFit/>
          </a:bodyPr>
          <a:lstStyle/>
          <a:p>
            <a:r>
              <a:rPr lang="en-US" sz="1600" dirty="0"/>
              <a:t>- </a:t>
            </a:r>
            <a:r>
              <a:rPr lang="vi-VN" sz="1600" dirty="0"/>
              <a:t>Dựa trên các kết quả đánh giá đã cung cấp, không có một mô hình nào có thể được xác định là "tốt nhất" một cách tuyệt đối. Mỗi mô hình có ưu điểm và hạn chế riêng, và hiệu suất của chúng có thể phụ thuộc vào loại dữ liệu và yêu cầu cụ thể của vấn đề.</a:t>
            </a:r>
          </a:p>
          <a:p>
            <a:endParaRPr lang="vi-VN" sz="1600" dirty="0"/>
          </a:p>
          <a:p>
            <a:r>
              <a:rPr lang="en-US" sz="1600" dirty="0"/>
              <a:t>- </a:t>
            </a:r>
            <a:r>
              <a:rPr lang="vi-VN" sz="1600" dirty="0"/>
              <a:t>Tuy nhiên, nếu chỉ dựa trên độ chính xác, mô hình Logistic Regression có vẻ như là một lựa chọn tốt nhất, với độ chính xác cao nhất trong số các mô hình được đề cập. Tuy nhiên, cần lưu ý rằng F1-score của lớp 1 của mô hình này vẫn thấp, vì vậy nó có thể không thực sự hiệu quả trong việc dự đoán các trường hợp của lớp 1.</a:t>
            </a:r>
          </a:p>
          <a:p>
            <a:endParaRPr lang="vi-VN" sz="1600" dirty="0"/>
          </a:p>
        </p:txBody>
      </p:sp>
    </p:spTree>
    <p:custDataLst>
      <p:tags r:id="rId1"/>
    </p:custDataLst>
    <p:extLst>
      <p:ext uri="{BB962C8B-B14F-4D97-AF65-F5344CB8AC3E}">
        <p14:creationId xmlns:p14="http://schemas.microsoft.com/office/powerpoint/2010/main" val="5364456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0" y="326356"/>
            <a:ext cx="3743325" cy="369332"/>
          </a:xfrm>
          <a:prstGeom prst="rect">
            <a:avLst/>
          </a:prstGeom>
          <a:noFill/>
        </p:spPr>
        <p:txBody>
          <a:bodyPr wrap="square" rtlCol="0">
            <a:spAutoFit/>
          </a:bodyPr>
          <a:lstStyle/>
          <a:p>
            <a:r>
              <a:rPr lang="en-US" dirty="0">
                <a:solidFill>
                  <a:schemeClr val="bg1"/>
                </a:solidFill>
              </a:rPr>
              <a:t>7. Conclude</a:t>
            </a:r>
            <a:endParaRPr lang="vi-VN" dirty="0">
              <a:solidFill>
                <a:schemeClr val="bg1"/>
              </a:solidFill>
            </a:endParaRPr>
          </a:p>
        </p:txBody>
      </p:sp>
      <p:sp>
        <p:nvSpPr>
          <p:cNvPr id="3" name="TextBox 2">
            <a:extLst>
              <a:ext uri="{FF2B5EF4-FFF2-40B4-BE49-F238E27FC236}">
                <a16:creationId xmlns:a16="http://schemas.microsoft.com/office/drawing/2014/main" id="{B056F385-C808-564B-5213-B301EF2E41E3}"/>
              </a:ext>
            </a:extLst>
          </p:cNvPr>
          <p:cNvSpPr txBox="1"/>
          <p:nvPr/>
        </p:nvSpPr>
        <p:spPr>
          <a:xfrm>
            <a:off x="154642" y="1420498"/>
            <a:ext cx="8209429" cy="2585323"/>
          </a:xfrm>
          <a:prstGeom prst="rect">
            <a:avLst/>
          </a:prstGeom>
          <a:noFill/>
        </p:spPr>
        <p:txBody>
          <a:bodyPr wrap="square" rtlCol="0">
            <a:spAutoFit/>
          </a:bodyPr>
          <a:lstStyle/>
          <a:p>
            <a:r>
              <a:rPr lang="vi-VN" b="1" i="0" dirty="0">
                <a:effectLst/>
                <a:latin typeface="Söhne"/>
              </a:rPr>
              <a:t>Phân phối dữ liệu trường hợp đột quỵ có cân bằng không?</a:t>
            </a:r>
            <a:endParaRPr lang="en-US" b="1" i="0" dirty="0">
              <a:effectLst/>
              <a:latin typeface="Söhne"/>
            </a:endParaRPr>
          </a:p>
          <a:p>
            <a:r>
              <a:rPr lang="vi-VN" sz="1600" dirty="0"/>
              <a:t>Không, phân phối dữ liệu trường hợp đột quỵ không cân bằng. Phần lớn dữ liệu không có tiền sử đột quỵ, trong khi chỉ một phần nhỏ có tiền sử đột quỵ. Điều này có thể nhìn thấy qua so sánh lượng dữ liệu có đột quỵ (lớp thiểu số) và không có đột quỵ (lớp đa số) trong tập dữ liệu.</a:t>
            </a:r>
          </a:p>
          <a:p>
            <a:r>
              <a:rPr lang="vi-VN" sz="1600" b="1" dirty="0"/>
              <a:t>Người bị tăng huyết áp có nguy cơ bị đột quỵ cao hơn người bình thường không?</a:t>
            </a:r>
            <a:endParaRPr lang="en-US" sz="1600" b="1" dirty="0"/>
          </a:p>
          <a:p>
            <a:r>
              <a:rPr lang="vi-VN" sz="1600" dirty="0"/>
              <a:t>Dựa trên phân tích, người bị tăng huyết áp có nguy cơ bị đột quỵ cao hơn so với người bình thường. Điều này có thể thấy qua sự phân bố các đặc điểm tăng huyết áp trong dữ liệu trường hợp đột quỵ, trong đó tỷ lệ người bị tăng huyết áp cao hơn ở nhóm có tiền sử đột quỵ.</a:t>
            </a:r>
          </a:p>
        </p:txBody>
      </p:sp>
      <p:sp>
        <p:nvSpPr>
          <p:cNvPr id="5" name="TextBox 4">
            <a:extLst>
              <a:ext uri="{FF2B5EF4-FFF2-40B4-BE49-F238E27FC236}">
                <a16:creationId xmlns:a16="http://schemas.microsoft.com/office/drawing/2014/main" id="{A0B59B5C-42FF-B860-5804-B4933621D5ED}"/>
              </a:ext>
            </a:extLst>
          </p:cNvPr>
          <p:cNvSpPr txBox="1"/>
          <p:nvPr/>
        </p:nvSpPr>
        <p:spPr>
          <a:xfrm>
            <a:off x="154642" y="4005821"/>
            <a:ext cx="8690663" cy="923330"/>
          </a:xfrm>
          <a:prstGeom prst="rect">
            <a:avLst/>
          </a:prstGeom>
          <a:noFill/>
        </p:spPr>
        <p:txBody>
          <a:bodyPr wrap="square">
            <a:spAutoFit/>
          </a:bodyPr>
          <a:lstStyle/>
          <a:p>
            <a:pPr algn="l"/>
            <a:r>
              <a:rPr lang="en-US" sz="1800" b="0" i="0" dirty="0">
                <a:effectLst/>
              </a:rPr>
              <a:t>- </a:t>
            </a:r>
            <a:r>
              <a:rPr lang="vi-VN" sz="1800" b="0" i="0" dirty="0">
                <a:effectLst/>
              </a:rPr>
              <a:t>Các đặc điểm như giới tính, tình trạng hôn nhân, nghề nghiệp và thói quen hút thuốc có sự đa dạng trong phân bố. Điều này cho thấy tầm quan trọng của các yếu tố này trong việc dự đoán nguy cơ đột quỵ.</a:t>
            </a:r>
          </a:p>
        </p:txBody>
      </p:sp>
    </p:spTree>
    <p:custDataLst>
      <p:tags r:id="rId1"/>
    </p:custDataLst>
    <p:extLst>
      <p:ext uri="{BB962C8B-B14F-4D97-AF65-F5344CB8AC3E}">
        <p14:creationId xmlns:p14="http://schemas.microsoft.com/office/powerpoint/2010/main" val="11224060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0" y="326356"/>
            <a:ext cx="3743325" cy="369332"/>
          </a:xfrm>
          <a:prstGeom prst="rect">
            <a:avLst/>
          </a:prstGeom>
          <a:noFill/>
        </p:spPr>
        <p:txBody>
          <a:bodyPr wrap="square" rtlCol="0">
            <a:spAutoFit/>
          </a:bodyPr>
          <a:lstStyle/>
          <a:p>
            <a:r>
              <a:rPr lang="en-US" dirty="0">
                <a:solidFill>
                  <a:schemeClr val="bg1"/>
                </a:solidFill>
              </a:rPr>
              <a:t>7. Conclude</a:t>
            </a:r>
            <a:endParaRPr lang="vi-VN" dirty="0">
              <a:solidFill>
                <a:schemeClr val="bg1"/>
              </a:solidFill>
            </a:endParaRPr>
          </a:p>
        </p:txBody>
      </p:sp>
      <p:sp>
        <p:nvSpPr>
          <p:cNvPr id="6" name="TextBox 5">
            <a:extLst>
              <a:ext uri="{FF2B5EF4-FFF2-40B4-BE49-F238E27FC236}">
                <a16:creationId xmlns:a16="http://schemas.microsoft.com/office/drawing/2014/main" id="{8901B6AD-D707-EF7E-3E72-7D52AA04C612}"/>
              </a:ext>
            </a:extLst>
          </p:cNvPr>
          <p:cNvSpPr txBox="1"/>
          <p:nvPr/>
        </p:nvSpPr>
        <p:spPr>
          <a:xfrm>
            <a:off x="154390" y="1525523"/>
            <a:ext cx="8834718" cy="3293209"/>
          </a:xfrm>
          <a:prstGeom prst="rect">
            <a:avLst/>
          </a:prstGeom>
          <a:noFill/>
        </p:spPr>
        <p:txBody>
          <a:bodyPr wrap="square">
            <a:spAutoFit/>
          </a:bodyPr>
          <a:lstStyle/>
          <a:p>
            <a:pPr algn="l"/>
            <a:r>
              <a:rPr lang="vi-VN" sz="1600" b="0" i="0" dirty="0">
                <a:effectLst/>
                <a:latin typeface="Söhne"/>
              </a:rPr>
              <a:t>Có một số giải pháp giảm nguy cơ đột quỵ mà bạn có thể thực hiện. Dưới đây là một số giải pháp phổ biến:</a:t>
            </a:r>
          </a:p>
          <a:p>
            <a:pPr algn="l"/>
            <a:r>
              <a:rPr lang="en-US" sz="1600" b="1" i="0" dirty="0">
                <a:effectLst/>
                <a:latin typeface="Söhne"/>
              </a:rPr>
              <a:t>- </a:t>
            </a:r>
            <a:r>
              <a:rPr lang="vi-VN" sz="1600" b="1" i="0" dirty="0">
                <a:effectLst/>
                <a:latin typeface="Söhne"/>
              </a:rPr>
              <a:t>Dinh dưỡng lành mạnh</a:t>
            </a:r>
            <a:r>
              <a:rPr lang="vi-VN" sz="1600" b="0" i="0" dirty="0">
                <a:effectLst/>
                <a:latin typeface="Söhne"/>
              </a:rPr>
              <a:t>: </a:t>
            </a:r>
            <a:r>
              <a:rPr lang="en-US" sz="1600" b="0" i="0" dirty="0">
                <a:effectLst/>
                <a:latin typeface="Söhne"/>
              </a:rPr>
              <a:t>N</a:t>
            </a:r>
            <a:r>
              <a:rPr lang="vi-VN" sz="1600" b="0" i="0" dirty="0">
                <a:effectLst/>
                <a:latin typeface="Söhne"/>
              </a:rPr>
              <a:t>ên ăn uống cân đối và lành mạnh, giảm tiêu thụ đồ ăn có nhiều chất béo bão hòa và cholesterol cao. Tăng cường tiêu thụ rau củ, hoa quả, ngũ cốc nguyên hạt và thực phẩm giàu omega-3 có thể giúp giảm nguy cơ đột quỵ.</a:t>
            </a:r>
          </a:p>
          <a:p>
            <a:pPr algn="l"/>
            <a:r>
              <a:rPr lang="en-US" sz="1600" b="1" i="0" dirty="0">
                <a:effectLst/>
                <a:latin typeface="Söhne"/>
              </a:rPr>
              <a:t>- </a:t>
            </a:r>
            <a:r>
              <a:rPr lang="vi-VN" sz="1600" b="1" i="0" dirty="0">
                <a:effectLst/>
                <a:latin typeface="Söhne"/>
              </a:rPr>
              <a:t>Tập thể dục đều đặn</a:t>
            </a:r>
            <a:r>
              <a:rPr lang="vi-VN" sz="1600" b="0" i="0" dirty="0">
                <a:effectLst/>
                <a:latin typeface="Söhne"/>
              </a:rPr>
              <a:t>: Tập thể dục thường xuyên giúp cải thiện sức khỏe tim mạch và huyết áp, giảm cân, cải thiện sự linh hoạt và giảm nguy cơ đột quỵ.</a:t>
            </a:r>
          </a:p>
          <a:p>
            <a:pPr algn="l"/>
            <a:r>
              <a:rPr lang="en-US" sz="1600" b="1" i="0" dirty="0">
                <a:effectLst/>
                <a:latin typeface="Söhne"/>
              </a:rPr>
              <a:t>- </a:t>
            </a:r>
            <a:r>
              <a:rPr lang="vi-VN" sz="1600" b="1" i="0" dirty="0">
                <a:effectLst/>
                <a:latin typeface="Söhne"/>
              </a:rPr>
              <a:t>Kiểm soát cân nặng</a:t>
            </a:r>
            <a:r>
              <a:rPr lang="vi-VN" sz="1600" b="0" i="0" dirty="0">
                <a:effectLst/>
                <a:latin typeface="Söhne"/>
              </a:rPr>
              <a:t>: Việc duy trì cân nặng ở mức lý tưởng thông qua chế độ dinh dưỡng và tập luyện có thể giảm nguy cơ đột quỵ.</a:t>
            </a:r>
          </a:p>
          <a:p>
            <a:pPr algn="l"/>
            <a:r>
              <a:rPr lang="en-US" sz="1600" b="1" i="0" dirty="0">
                <a:effectLst/>
                <a:latin typeface="Söhne"/>
              </a:rPr>
              <a:t>- </a:t>
            </a:r>
            <a:r>
              <a:rPr lang="vi-VN" sz="1600" b="1" i="0" dirty="0">
                <a:effectLst/>
                <a:latin typeface="Söhne"/>
              </a:rPr>
              <a:t>Kiểm soát huyết áp</a:t>
            </a:r>
            <a:r>
              <a:rPr lang="vi-VN" sz="1600" b="0" i="0" dirty="0">
                <a:effectLst/>
                <a:latin typeface="Söhne"/>
              </a:rPr>
              <a:t>: Theo dõi và kiểm soát huyết áp là một yếu tố quan trọng trong việc giảm nguy cơ đột quỵ. Uống thuốc theo chỉ định của bác sĩ nếu cần thiết.</a:t>
            </a:r>
          </a:p>
          <a:p>
            <a:pPr algn="l"/>
            <a:r>
              <a:rPr lang="en-US" sz="1600" b="1" i="0" dirty="0">
                <a:effectLst/>
                <a:latin typeface="Söhne"/>
              </a:rPr>
              <a:t>- </a:t>
            </a:r>
            <a:r>
              <a:rPr lang="vi-VN" sz="1600" b="1" i="0" dirty="0">
                <a:effectLst/>
                <a:latin typeface="Söhne"/>
              </a:rPr>
              <a:t>Hạn chế tiêu thụ rượu và thuốc lá</a:t>
            </a:r>
            <a:r>
              <a:rPr lang="vi-VN" sz="1600" b="0" i="0" dirty="0">
                <a:effectLst/>
                <a:latin typeface="Söhne"/>
              </a:rPr>
              <a:t>: Hạn chế hoặc tránh tiêu thụ rượu và hút thuốc lá có thể giúp giảm nguy cơ đột quỵ.</a:t>
            </a:r>
          </a:p>
        </p:txBody>
      </p:sp>
    </p:spTree>
    <p:custDataLst>
      <p:tags r:id="rId1"/>
    </p:custDataLst>
    <p:extLst>
      <p:ext uri="{BB962C8B-B14F-4D97-AF65-F5344CB8AC3E}">
        <p14:creationId xmlns:p14="http://schemas.microsoft.com/office/powerpoint/2010/main" val="172271530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0" y="326356"/>
            <a:ext cx="3743325" cy="369332"/>
          </a:xfrm>
          <a:prstGeom prst="rect">
            <a:avLst/>
          </a:prstGeom>
          <a:noFill/>
        </p:spPr>
        <p:txBody>
          <a:bodyPr wrap="square" rtlCol="0">
            <a:spAutoFit/>
          </a:bodyPr>
          <a:lstStyle/>
          <a:p>
            <a:r>
              <a:rPr lang="en-US" dirty="0">
                <a:solidFill>
                  <a:schemeClr val="bg1"/>
                </a:solidFill>
              </a:rPr>
              <a:t>7. Conclude</a:t>
            </a:r>
            <a:endParaRPr lang="vi-VN" dirty="0">
              <a:solidFill>
                <a:schemeClr val="bg1"/>
              </a:solidFill>
            </a:endParaRPr>
          </a:p>
        </p:txBody>
      </p:sp>
      <p:sp>
        <p:nvSpPr>
          <p:cNvPr id="6" name="TextBox 5">
            <a:extLst>
              <a:ext uri="{FF2B5EF4-FFF2-40B4-BE49-F238E27FC236}">
                <a16:creationId xmlns:a16="http://schemas.microsoft.com/office/drawing/2014/main" id="{70518804-DFDD-F393-F572-6D14A2C109F1}"/>
              </a:ext>
            </a:extLst>
          </p:cNvPr>
          <p:cNvSpPr txBox="1"/>
          <p:nvPr/>
        </p:nvSpPr>
        <p:spPr>
          <a:xfrm>
            <a:off x="507624" y="1525523"/>
            <a:ext cx="7708529" cy="2554545"/>
          </a:xfrm>
          <a:prstGeom prst="rect">
            <a:avLst/>
          </a:prstGeom>
          <a:noFill/>
        </p:spPr>
        <p:txBody>
          <a:bodyPr wrap="square">
            <a:spAutoFit/>
          </a:bodyPr>
          <a:lstStyle/>
          <a:p>
            <a:r>
              <a:rPr lang="en-US" sz="1600" b="1" dirty="0"/>
              <a:t>- </a:t>
            </a:r>
            <a:r>
              <a:rPr lang="vi-VN" sz="1600" b="1" dirty="0"/>
              <a:t>Kiểm tra và điều trị các bệnh lý liên quan: </a:t>
            </a:r>
            <a:r>
              <a:rPr lang="vi-VN" sz="1600" dirty="0"/>
              <a:t>Điều trị các bệnh như tiểu đường, cao huyết áp và bệnh tim mạch có thể giúp giảm nguy cơ đột quỵ.</a:t>
            </a:r>
          </a:p>
          <a:p>
            <a:r>
              <a:rPr lang="en-US" sz="1600" b="1" dirty="0"/>
              <a:t>- </a:t>
            </a:r>
            <a:r>
              <a:rPr lang="vi-VN" sz="1600" b="1" dirty="0"/>
              <a:t>Thực hiện kiểm tra sức khỏe định kỳ: </a:t>
            </a:r>
            <a:r>
              <a:rPr lang="vi-VN" sz="1600" dirty="0"/>
              <a:t>Định kỳ kiểm tra sức khỏe để theo dõi các yếu tố nguy cơ và xác định các vấn đề sức khỏe sớm có thể giúp phòng ngừa đột quỵ.</a:t>
            </a:r>
          </a:p>
          <a:p>
            <a:r>
              <a:rPr lang="en-US" sz="1600" b="1" dirty="0"/>
              <a:t>- </a:t>
            </a:r>
            <a:r>
              <a:rPr lang="vi-VN" sz="1600" b="1" dirty="0"/>
              <a:t>Giảm căng thẳng: </a:t>
            </a:r>
            <a:r>
              <a:rPr lang="vi-VN" sz="1600" dirty="0"/>
              <a:t>Căng thẳng và lo lắng có thể gây ra các vấn đề sức khỏe, bao gồm đột quỵ. Việc thực hiện các kỹ thuật giảm căng thẳng như thiền, yoga và tập thể dục nhẹ có thể giúp giảm nguy cơ.</a:t>
            </a:r>
          </a:p>
          <a:p>
            <a:r>
              <a:rPr lang="en-US" sz="1600" b="1" dirty="0"/>
              <a:t>- </a:t>
            </a:r>
            <a:r>
              <a:rPr lang="vi-VN" sz="1600" b="1" dirty="0"/>
              <a:t>Phòng ngừa môi trường: </a:t>
            </a:r>
            <a:r>
              <a:rPr lang="vi-VN" sz="1600" dirty="0"/>
              <a:t>Tránh tiếp xúc với các yếu tố môi trường gây hại như ô nhiễm không khí, hóa chất độc hại có thể giúp giảm nguy cơ đột quỵ.</a:t>
            </a:r>
          </a:p>
        </p:txBody>
      </p:sp>
    </p:spTree>
    <p:custDataLst>
      <p:tags r:id="rId1"/>
    </p:custDataLst>
    <p:extLst>
      <p:ext uri="{BB962C8B-B14F-4D97-AF65-F5344CB8AC3E}">
        <p14:creationId xmlns:p14="http://schemas.microsoft.com/office/powerpoint/2010/main" val="26065864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D7D4D35F-0487-45C7-8ED9-56DD94BB1305}"/>
              </a:ext>
            </a:extLst>
          </p:cNvPr>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rcRect t="5820" b="10455"/>
          <a:stretch>
            <a:fillRect/>
          </a:stretch>
        </p:blipFill>
        <p:spPr>
          <a:xfrm>
            <a:off x="0" y="-5415"/>
            <a:ext cx="9217143" cy="5145089"/>
          </a:xfrm>
          <a:prstGeom prst="rect">
            <a:avLst/>
          </a:prstGeom>
        </p:spPr>
      </p:pic>
      <p:sp>
        <p:nvSpPr>
          <p:cNvPr id="9" name="Rectangle 18">
            <a:extLst>
              <a:ext uri="{FF2B5EF4-FFF2-40B4-BE49-F238E27FC236}">
                <a16:creationId xmlns:a16="http://schemas.microsoft.com/office/drawing/2014/main" id="{BB919955-B880-4EBE-AC37-F90E54CC51C1}"/>
              </a:ext>
            </a:extLst>
          </p:cNvPr>
          <p:cNvSpPr>
            <a:spLocks noChangeArrowheads="1"/>
          </p:cNvSpPr>
          <p:nvPr/>
        </p:nvSpPr>
        <p:spPr bwMode="auto">
          <a:xfrm>
            <a:off x="1885308" y="1196283"/>
            <a:ext cx="5373384" cy="183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ormAutofit/>
          </a:bodyPr>
          <a:lstStyle/>
          <a:p>
            <a:pPr algn="ctr" fontAlgn="base">
              <a:spcBef>
                <a:spcPct val="0"/>
              </a:spcBef>
              <a:spcAft>
                <a:spcPct val="0"/>
              </a:spcAft>
            </a:pPr>
            <a:r>
              <a:rPr lang="en-US" altLang="vi-VN" sz="6000" dirty="0">
                <a:solidFill>
                  <a:schemeClr val="bg1"/>
                </a:solidFill>
                <a:latin typeface="Noto Sans"/>
                <a:ea typeface="Noto Sans"/>
                <a:cs typeface="宋体" pitchFamily="2" charset="-122"/>
                <a:sym typeface="字魂35号-经典雅黑" panose="00000500000000000000" pitchFamily="2" charset="-122"/>
              </a:rPr>
              <a:t>THANK YOU </a:t>
            </a:r>
          </a:p>
          <a:p>
            <a:pPr algn="ctr" fontAlgn="base">
              <a:spcBef>
                <a:spcPct val="0"/>
              </a:spcBef>
              <a:spcAft>
                <a:spcPct val="0"/>
              </a:spcAft>
            </a:pPr>
            <a:r>
              <a:rPr lang="en-US" altLang="vi-VN" sz="6000" dirty="0">
                <a:solidFill>
                  <a:schemeClr val="bg1"/>
                </a:solidFill>
                <a:latin typeface="Noto Sans"/>
                <a:ea typeface="Noto Sans"/>
                <a:cs typeface="宋体" pitchFamily="2" charset="-122"/>
                <a:sym typeface="字魂35号-经典雅黑" panose="00000500000000000000" pitchFamily="2" charset="-122"/>
              </a:rPr>
              <a:t>FOR LISTENING</a:t>
            </a:r>
            <a:endParaRPr lang="vi-VN" altLang="vi-VN" sz="6000" dirty="0">
              <a:solidFill>
                <a:schemeClr val="bg1"/>
              </a:solidFill>
              <a:latin typeface="Noto Sans"/>
              <a:ea typeface="Noto Sans"/>
              <a:cs typeface="宋体" pitchFamily="2" charset="-122"/>
              <a:sym typeface="字魂35号-经典雅黑" panose="00000500000000000000" pitchFamily="2" charset="-122"/>
            </a:endParaRPr>
          </a:p>
        </p:txBody>
      </p:sp>
    </p:spTree>
    <p:extLst>
      <p:ext uri="{BB962C8B-B14F-4D97-AF65-F5344CB8AC3E}">
        <p14:creationId xmlns:p14="http://schemas.microsoft.com/office/powerpoint/2010/main" val="20957294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p15:prstTrans prst="curtains"/>
      </p:transition>
    </mc:Choice>
    <mc:Fallback xmlns:p159="http://schemas.microsoft.com/office/powerpoint/2015/09/main" xmlns:p14="http://schemas.microsoft.com/office/powerpoint/2010/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6" presetClass="entr" presetSubtype="0" fill="hold" grpId="0" nodeType="afterEffect">
                                  <p:stCondLst>
                                    <p:cond delay="0"/>
                                  </p:stCondLst>
                                  <p:iterate type="lt">
                                    <p:tmPct val="6667"/>
                                  </p:iterate>
                                  <p:childTnLst>
                                    <p:set>
                                      <p:cBhvr>
                                        <p:cTn id="6" dur="1" fill="hold">
                                          <p:stCondLst>
                                            <p:cond delay="0"/>
                                          </p:stCondLst>
                                        </p:cTn>
                                        <p:tgtEl>
                                          <p:spTgt spid="9"/>
                                        </p:tgtEl>
                                        <p:attrNameLst>
                                          <p:attrName>style.visibility</p:attrName>
                                        </p:attrNameLst>
                                      </p:cBhvr>
                                      <p:to>
                                        <p:strVal val="visible"/>
                                      </p:to>
                                    </p:set>
                                    <p:anim by="(-#ppt_w*2)" calcmode="lin" valueType="num">
                                      <p:cBhvr rctx="PPT">
                                        <p:cTn id="7" dur="375" autoRev="1" fill="hold">
                                          <p:stCondLst>
                                            <p:cond delay="0"/>
                                          </p:stCondLst>
                                        </p:cTn>
                                        <p:tgtEl>
                                          <p:spTgt spid="9"/>
                                        </p:tgtEl>
                                        <p:attrNameLst>
                                          <p:attrName>ppt_w</p:attrName>
                                        </p:attrNameLst>
                                      </p:cBhvr>
                                    </p:anim>
                                    <p:anim by="(#ppt_w*0.50)" calcmode="lin" valueType="num">
                                      <p:cBhvr>
                                        <p:cTn id="8" dur="375" decel="50000" autoRev="1" fill="hold">
                                          <p:stCondLst>
                                            <p:cond delay="0"/>
                                          </p:stCondLst>
                                        </p:cTn>
                                        <p:tgtEl>
                                          <p:spTgt spid="9"/>
                                        </p:tgtEl>
                                        <p:attrNameLst>
                                          <p:attrName>ppt_x</p:attrName>
                                        </p:attrNameLst>
                                      </p:cBhvr>
                                    </p:anim>
                                    <p:anim from="(-#ppt_h/2)" to="(#ppt_y)" calcmode="lin" valueType="num">
                                      <p:cBhvr>
                                        <p:cTn id="9" dur="750" fill="hold">
                                          <p:stCondLst>
                                            <p:cond delay="0"/>
                                          </p:stCondLst>
                                        </p:cTn>
                                        <p:tgtEl>
                                          <p:spTgt spid="9"/>
                                        </p:tgtEl>
                                        <p:attrNameLst>
                                          <p:attrName>ppt_y</p:attrName>
                                        </p:attrNameLst>
                                      </p:cBhvr>
                                    </p:anim>
                                    <p:animRot by="21600000">
                                      <p:cBhvr>
                                        <p:cTn id="10" dur="750" fill="hold">
                                          <p:stCondLst>
                                            <p:cond delay="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272624"/>
            <a:ext cx="9143499" cy="829079"/>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962" y="1160025"/>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4" name="文本框 13"/>
          <p:cNvSpPr txBox="1"/>
          <p:nvPr>
            <p:custDataLst>
              <p:tags r:id="rId4"/>
            </p:custDataLst>
          </p:nvPr>
        </p:nvSpPr>
        <p:spPr>
          <a:xfrm>
            <a:off x="111294" y="558483"/>
            <a:ext cx="2717250" cy="676327"/>
          </a:xfrm>
          <a:prstGeom prst="rect">
            <a:avLst/>
          </a:prstGeom>
          <a:noFill/>
        </p:spPr>
        <p:txBody>
          <a:bodyPr vert="horz" wrap="none" rtlCol="0">
            <a:normAutofit/>
          </a:bodyPr>
          <a:lstStyle/>
          <a:p>
            <a:r>
              <a:rPr lang="en-US"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rPr>
              <a:t>INTRODUCTION</a:t>
            </a:r>
            <a:endParaRPr lang="vi-VN"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endParaRPr>
          </a:p>
        </p:txBody>
      </p:sp>
      <p:pic>
        <p:nvPicPr>
          <p:cNvPr id="1026" name="Picture 2">
            <a:extLst>
              <a:ext uri="{FF2B5EF4-FFF2-40B4-BE49-F238E27FC236}">
                <a16:creationId xmlns:a16="http://schemas.microsoft.com/office/drawing/2014/main" id="{29FC5F9A-CCA6-DD1A-A425-0366C4231F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94" y="1970676"/>
            <a:ext cx="3968463" cy="2537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D39ABE-DA53-94A1-5074-2B8C50EB7BFD}"/>
              </a:ext>
            </a:extLst>
          </p:cNvPr>
          <p:cNvSpPr txBox="1"/>
          <p:nvPr/>
        </p:nvSpPr>
        <p:spPr>
          <a:xfrm>
            <a:off x="4453736" y="2085974"/>
            <a:ext cx="4086476" cy="1815882"/>
          </a:xfrm>
          <a:prstGeom prst="rect">
            <a:avLst/>
          </a:prstGeom>
          <a:noFill/>
        </p:spPr>
        <p:txBody>
          <a:bodyPr wrap="square" rtlCol="0">
            <a:spAutoFit/>
          </a:bodyPr>
          <a:lstStyle/>
          <a:p>
            <a:r>
              <a:rPr lang="vi-VN" sz="1400" dirty="0"/>
              <a:t>Đột quỵ, còn gọi là tai biến mạch máu não, là tình trạng cấp tính nguy hiểm xảy ra khi nguồn cung cấp máu cho một phần não bị gián đoạn hoặc giảm đáng kể. Khi đó, não bộ bị thiếu oxy và dinh dưỡng, dẫn đến tổn thương hoặc chết tế bào não. Đột quỵ có thể gây ra các di chứng nghiêm trọng, thậm chí tử vong nếu không được điều trị kịp thời.</a:t>
            </a:r>
          </a:p>
        </p:txBody>
      </p:sp>
    </p:spTree>
    <p:custDataLst>
      <p:tags r:id="rId1"/>
    </p:custDataLst>
    <p:extLst>
      <p:ext uri="{BB962C8B-B14F-4D97-AF65-F5344CB8AC3E}">
        <p14:creationId xmlns:p14="http://schemas.microsoft.com/office/powerpoint/2010/main" val="33074731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272624"/>
            <a:ext cx="9143499" cy="829079"/>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962" y="1160025"/>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4" name="文本框 13"/>
          <p:cNvSpPr txBox="1"/>
          <p:nvPr>
            <p:custDataLst>
              <p:tags r:id="rId4"/>
            </p:custDataLst>
          </p:nvPr>
        </p:nvSpPr>
        <p:spPr>
          <a:xfrm>
            <a:off x="111294" y="558483"/>
            <a:ext cx="2717250" cy="676327"/>
          </a:xfrm>
          <a:prstGeom prst="rect">
            <a:avLst/>
          </a:prstGeom>
          <a:noFill/>
        </p:spPr>
        <p:txBody>
          <a:bodyPr vert="horz" wrap="none" rtlCol="0">
            <a:normAutofit/>
          </a:bodyPr>
          <a:lstStyle/>
          <a:p>
            <a:r>
              <a:rPr lang="en-US"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rPr>
              <a:t>INTRODUCTION</a:t>
            </a:r>
            <a:endParaRPr lang="vi-VN" altLang="vi-VN" sz="1500" b="1" spc="400" dirty="0">
              <a:solidFill>
                <a:prstClr val="white"/>
              </a:solidFill>
              <a:latin typeface="Noto Sans"/>
              <a:ea typeface="Noto Sans"/>
              <a:cs typeface="Microsoft New Tai Lue" panose="020B0502040204020203" pitchFamily="34" charset="0"/>
              <a:sym typeface="字魂35号-经典雅黑" panose="00000500000000000000" pitchFamily="2" charset="-122"/>
            </a:endParaRPr>
          </a:p>
        </p:txBody>
      </p:sp>
      <p:sp>
        <p:nvSpPr>
          <p:cNvPr id="4" name="TextBox 3">
            <a:extLst>
              <a:ext uri="{FF2B5EF4-FFF2-40B4-BE49-F238E27FC236}">
                <a16:creationId xmlns:a16="http://schemas.microsoft.com/office/drawing/2014/main" id="{4FFC10A0-5ACD-4B70-1AF7-3719C2DE8C07}"/>
              </a:ext>
            </a:extLst>
          </p:cNvPr>
          <p:cNvSpPr txBox="1"/>
          <p:nvPr/>
        </p:nvSpPr>
        <p:spPr>
          <a:xfrm>
            <a:off x="3980983" y="1879731"/>
            <a:ext cx="5114920" cy="289310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Stroke Prediction Dataset </a:t>
            </a:r>
            <a:r>
              <a:rPr lang="en-US" sz="1400" dirty="0" err="1">
                <a:latin typeface="Arial" panose="020B0604020202020204" pitchFamily="34" charset="0"/>
                <a:cs typeface="Arial" panose="020B0604020202020204" pitchFamily="34" charset="0"/>
              </a:rPr>
              <a:t>là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vi-VN" sz="1400" dirty="0">
                <a:latin typeface="Arial" panose="020B0604020202020204" pitchFamily="34" charset="0"/>
                <a:cs typeface="Arial" panose="020B0604020202020204" pitchFamily="34" charset="0"/>
              </a:rPr>
              <a:t> dữ liệu được sử dụng để dự đoán liệu một bệnh nhân có khả năng bị đột quỵ hay không dựa trên các thông số đầu vào như giới tính, tuổi tác, các bệnh khác nhau và tình trạng hút thuốc. Mỗi hàng trong dữ liệu cung cấp thông tin liên quan về bệnh nhân.</a:t>
            </a:r>
            <a:endParaRPr lang="en-US" sz="1400"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gồm</a:t>
            </a:r>
            <a:r>
              <a:rPr lang="en-US" sz="1400" dirty="0">
                <a:latin typeface="Arial" panose="020B0604020202020204" pitchFamily="34" charset="0"/>
                <a:cs typeface="Arial" panose="020B0604020202020204" pitchFamily="34" charset="0"/>
              </a:rPr>
              <a:t> 12 </a:t>
            </a:r>
            <a:r>
              <a:rPr lang="en-US" sz="1400" dirty="0" err="1">
                <a:latin typeface="Arial" panose="020B0604020202020204" pitchFamily="34" charset="0"/>
                <a:cs typeface="Arial" panose="020B0604020202020204" pitchFamily="34" charset="0"/>
              </a:rPr>
              <a:t>cột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5110 </a:t>
            </a:r>
            <a:r>
              <a:rPr lang="en-US" sz="1400" dirty="0" err="1">
                <a:latin typeface="Arial" panose="020B0604020202020204" pitchFamily="34" charset="0"/>
                <a:cs typeface="Arial" panose="020B0604020202020204" pitchFamily="34" charset="0"/>
              </a:rPr>
              <a:t>dòng</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Mục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tiêu</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Phân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loại</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Sử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dụng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kỹ</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thuật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học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dự</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đoán</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Tìm</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những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nguyên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dẫn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quỵ</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 </a:t>
            </a:r>
            <a:r>
              <a:rPr lang="en-US" sz="1400" dirty="0" err="1">
                <a:latin typeface="Arial" panose="020B0604020202020204" pitchFamily="34" charset="0"/>
                <a:cs typeface="Arial" panose="020B0604020202020204" pitchFamily="34" charset="0"/>
              </a:rPr>
              <a:t>Kết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luận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đưa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ra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những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phương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hợp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phòng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ngừa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nguy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đột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quỵ</a:t>
            </a:r>
            <a:r>
              <a:rPr lang="en-US" sz="1400" dirty="0">
                <a:latin typeface="Arial" panose="020B0604020202020204" pitchFamily="34" charset="0"/>
                <a:cs typeface="Arial" panose="020B0604020202020204" pitchFamily="34" charset="0"/>
              </a:rPr>
              <a:t>.</a:t>
            </a:r>
          </a:p>
          <a:p>
            <a:r>
              <a:rPr lang="en-US" sz="1400" dirty="0">
                <a:latin typeface="Arial" panose="020B0604020202020204" pitchFamily="34" charset="0"/>
                <a:cs typeface="Arial" panose="020B0604020202020204" pitchFamily="34" charset="0"/>
              </a:rPr>
              <a:t>	</a:t>
            </a:r>
            <a:endParaRPr lang="vi-VN" sz="1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B3D6C3A-FAE1-3F74-088D-366F22D123FB}"/>
              </a:ext>
            </a:extLst>
          </p:cNvPr>
          <p:cNvPicPr>
            <a:picLocks noChangeAspect="1"/>
          </p:cNvPicPr>
          <p:nvPr/>
        </p:nvPicPr>
        <p:blipFill>
          <a:blip r:embed="rId7"/>
          <a:stretch>
            <a:fillRect/>
          </a:stretch>
        </p:blipFill>
        <p:spPr>
          <a:xfrm>
            <a:off x="111294" y="3587878"/>
            <a:ext cx="3869688" cy="1654706"/>
          </a:xfrm>
          <a:prstGeom prst="rect">
            <a:avLst/>
          </a:prstGeom>
        </p:spPr>
      </p:pic>
      <p:pic>
        <p:nvPicPr>
          <p:cNvPr id="7" name="Picture 6">
            <a:extLst>
              <a:ext uri="{FF2B5EF4-FFF2-40B4-BE49-F238E27FC236}">
                <a16:creationId xmlns:a16="http://schemas.microsoft.com/office/drawing/2014/main" id="{03BA314E-5B6D-7BCD-6339-091C2E5895FA}"/>
              </a:ext>
            </a:extLst>
          </p:cNvPr>
          <p:cNvPicPr>
            <a:picLocks noChangeAspect="1"/>
          </p:cNvPicPr>
          <p:nvPr/>
        </p:nvPicPr>
        <p:blipFill>
          <a:blip r:embed="rId8"/>
          <a:stretch>
            <a:fillRect/>
          </a:stretch>
        </p:blipFill>
        <p:spPr>
          <a:xfrm>
            <a:off x="111293" y="1604984"/>
            <a:ext cx="3869689" cy="1982894"/>
          </a:xfrm>
          <a:prstGeom prst="rect">
            <a:avLst/>
          </a:prstGeom>
        </p:spPr>
      </p:pic>
    </p:spTree>
    <p:custDataLst>
      <p:tags r:id="rId1"/>
    </p:custDataLst>
    <p:extLst>
      <p:ext uri="{BB962C8B-B14F-4D97-AF65-F5344CB8AC3E}">
        <p14:creationId xmlns:p14="http://schemas.microsoft.com/office/powerpoint/2010/main" val="29052396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4" name="矩形 3"/>
          <p:cNvSpPr/>
          <p:nvPr/>
        </p:nvSpPr>
        <p:spPr>
          <a:xfrm>
            <a:off x="2967262" y="2809752"/>
            <a:ext cx="1393974" cy="354025"/>
          </a:xfrm>
          <a:prstGeom prst="rect">
            <a:avLst/>
          </a:prstGeom>
        </p:spPr>
        <p:txBody>
          <a:bodyPr wrap="none">
            <a:normAutofit/>
          </a:bodyPr>
          <a:lstStyle/>
          <a:p>
            <a:pPr algn="ctr"/>
            <a:endParaRPr lang="vi-VN" altLang="vi-VN" sz="1700" dirty="0">
              <a:solidFill>
                <a:schemeClr val="bg1"/>
              </a:solidFill>
              <a:latin typeface="Noto Sans"/>
              <a:ea typeface="Noto Sans"/>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2. IMPORT, CHECK DATA</a:t>
            </a:r>
            <a:endParaRPr lang="vi-VN" dirty="0">
              <a:solidFill>
                <a:schemeClr val="bg1"/>
              </a:solidFill>
            </a:endParaRPr>
          </a:p>
        </p:txBody>
      </p:sp>
      <p:pic>
        <p:nvPicPr>
          <p:cNvPr id="5" name="Picture 4">
            <a:extLst>
              <a:ext uri="{FF2B5EF4-FFF2-40B4-BE49-F238E27FC236}">
                <a16:creationId xmlns:a16="http://schemas.microsoft.com/office/drawing/2014/main" id="{B4FAD5F0-CD0D-0AF8-4CFF-6B11FA19951E}"/>
              </a:ext>
            </a:extLst>
          </p:cNvPr>
          <p:cNvPicPr>
            <a:picLocks noChangeAspect="1"/>
          </p:cNvPicPr>
          <p:nvPr/>
        </p:nvPicPr>
        <p:blipFill>
          <a:blip r:embed="rId6"/>
          <a:stretch>
            <a:fillRect/>
          </a:stretch>
        </p:blipFill>
        <p:spPr>
          <a:xfrm>
            <a:off x="134712" y="1420498"/>
            <a:ext cx="3114748" cy="2661694"/>
          </a:xfrm>
          <a:prstGeom prst="rect">
            <a:avLst/>
          </a:prstGeom>
        </p:spPr>
      </p:pic>
      <p:pic>
        <p:nvPicPr>
          <p:cNvPr id="7" name="Picture 6">
            <a:extLst>
              <a:ext uri="{FF2B5EF4-FFF2-40B4-BE49-F238E27FC236}">
                <a16:creationId xmlns:a16="http://schemas.microsoft.com/office/drawing/2014/main" id="{D5590A5A-A1AE-0C71-36E2-95500A97AD48}"/>
              </a:ext>
            </a:extLst>
          </p:cNvPr>
          <p:cNvPicPr>
            <a:picLocks noChangeAspect="1"/>
          </p:cNvPicPr>
          <p:nvPr/>
        </p:nvPicPr>
        <p:blipFill>
          <a:blip r:embed="rId7"/>
          <a:stretch>
            <a:fillRect/>
          </a:stretch>
        </p:blipFill>
        <p:spPr>
          <a:xfrm>
            <a:off x="3522473" y="1352594"/>
            <a:ext cx="5523625" cy="2411821"/>
          </a:xfrm>
          <a:prstGeom prst="rect">
            <a:avLst/>
          </a:prstGeom>
        </p:spPr>
      </p:pic>
      <p:pic>
        <p:nvPicPr>
          <p:cNvPr id="9" name="Picture 8">
            <a:extLst>
              <a:ext uri="{FF2B5EF4-FFF2-40B4-BE49-F238E27FC236}">
                <a16:creationId xmlns:a16="http://schemas.microsoft.com/office/drawing/2014/main" id="{BED80138-7796-1C24-4A8D-EE407F10E8D0}"/>
              </a:ext>
            </a:extLst>
          </p:cNvPr>
          <p:cNvPicPr>
            <a:picLocks noChangeAspect="1"/>
          </p:cNvPicPr>
          <p:nvPr/>
        </p:nvPicPr>
        <p:blipFill>
          <a:blip r:embed="rId8"/>
          <a:stretch>
            <a:fillRect/>
          </a:stretch>
        </p:blipFill>
        <p:spPr>
          <a:xfrm>
            <a:off x="3222036" y="3915721"/>
            <a:ext cx="2667372" cy="933580"/>
          </a:xfrm>
          <a:prstGeom prst="rect">
            <a:avLst/>
          </a:prstGeom>
        </p:spPr>
      </p:pic>
    </p:spTree>
    <p:custDataLst>
      <p:tags r:id="rId1"/>
    </p:custDataLst>
    <p:extLst>
      <p:ext uri="{BB962C8B-B14F-4D97-AF65-F5344CB8AC3E}">
        <p14:creationId xmlns:p14="http://schemas.microsoft.com/office/powerpoint/2010/main" val="41208131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6" presetClass="entr" presetSubtype="0" fill="hold" grpId="0" nodeType="afterEffect" nodePh="1">
                                  <p:stCondLst>
                                    <p:cond delay="0"/>
                                  </p:stCondLst>
                                  <p:endCondLst>
                                    <p:cond evt="begin" delay="0">
                                      <p:tn val="5"/>
                                    </p:cond>
                                  </p:end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3. CLEAN DATA</a:t>
            </a:r>
            <a:endParaRPr lang="vi-VN" dirty="0">
              <a:solidFill>
                <a:schemeClr val="bg1"/>
              </a:solidFill>
            </a:endParaRPr>
          </a:p>
        </p:txBody>
      </p:sp>
      <p:pic>
        <p:nvPicPr>
          <p:cNvPr id="5" name="Picture 4">
            <a:extLst>
              <a:ext uri="{FF2B5EF4-FFF2-40B4-BE49-F238E27FC236}">
                <a16:creationId xmlns:a16="http://schemas.microsoft.com/office/drawing/2014/main" id="{BAAEBDC3-E8FC-18C7-F030-A13F426752B9}"/>
              </a:ext>
            </a:extLst>
          </p:cNvPr>
          <p:cNvPicPr>
            <a:picLocks noChangeAspect="1"/>
          </p:cNvPicPr>
          <p:nvPr/>
        </p:nvPicPr>
        <p:blipFill>
          <a:blip r:embed="rId6"/>
          <a:stretch>
            <a:fillRect/>
          </a:stretch>
        </p:blipFill>
        <p:spPr>
          <a:xfrm>
            <a:off x="341616" y="2018552"/>
            <a:ext cx="6925642" cy="2934109"/>
          </a:xfrm>
          <a:prstGeom prst="rect">
            <a:avLst/>
          </a:prstGeom>
        </p:spPr>
      </p:pic>
      <p:pic>
        <p:nvPicPr>
          <p:cNvPr id="7" name="Picture 6">
            <a:extLst>
              <a:ext uri="{FF2B5EF4-FFF2-40B4-BE49-F238E27FC236}">
                <a16:creationId xmlns:a16="http://schemas.microsoft.com/office/drawing/2014/main" id="{3621142A-EA01-F360-8227-E4878BD49D3E}"/>
              </a:ext>
            </a:extLst>
          </p:cNvPr>
          <p:cNvPicPr>
            <a:picLocks noChangeAspect="1"/>
          </p:cNvPicPr>
          <p:nvPr/>
        </p:nvPicPr>
        <p:blipFill>
          <a:blip r:embed="rId7"/>
          <a:stretch>
            <a:fillRect/>
          </a:stretch>
        </p:blipFill>
        <p:spPr>
          <a:xfrm>
            <a:off x="4309041" y="511022"/>
            <a:ext cx="4677428" cy="1810003"/>
          </a:xfrm>
          <a:prstGeom prst="rect">
            <a:avLst/>
          </a:prstGeom>
        </p:spPr>
      </p:pic>
      <p:sp>
        <p:nvSpPr>
          <p:cNvPr id="8" name="Oval 7">
            <a:extLst>
              <a:ext uri="{FF2B5EF4-FFF2-40B4-BE49-F238E27FC236}">
                <a16:creationId xmlns:a16="http://schemas.microsoft.com/office/drawing/2014/main" id="{FC279D00-9490-ACDB-CE28-BE4A42C51801}"/>
              </a:ext>
            </a:extLst>
          </p:cNvPr>
          <p:cNvSpPr/>
          <p:nvPr/>
        </p:nvSpPr>
        <p:spPr>
          <a:xfrm>
            <a:off x="2478841" y="2065076"/>
            <a:ext cx="541268" cy="25594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custDataLst>
      <p:tags r:id="rId1"/>
    </p:custDataLst>
    <p:extLst>
      <p:ext uri="{BB962C8B-B14F-4D97-AF65-F5344CB8AC3E}">
        <p14:creationId xmlns:p14="http://schemas.microsoft.com/office/powerpoint/2010/main" val="8675327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3. CLEAN DATA</a:t>
            </a:r>
            <a:endParaRPr lang="vi-VN" dirty="0">
              <a:solidFill>
                <a:schemeClr val="bg1"/>
              </a:solidFill>
            </a:endParaRPr>
          </a:p>
        </p:txBody>
      </p:sp>
      <p:pic>
        <p:nvPicPr>
          <p:cNvPr id="5" name="Picture 4">
            <a:extLst>
              <a:ext uri="{FF2B5EF4-FFF2-40B4-BE49-F238E27FC236}">
                <a16:creationId xmlns:a16="http://schemas.microsoft.com/office/drawing/2014/main" id="{FB533E35-C36D-E891-B5EA-9AFEF5360E20}"/>
              </a:ext>
            </a:extLst>
          </p:cNvPr>
          <p:cNvPicPr>
            <a:picLocks noChangeAspect="1"/>
          </p:cNvPicPr>
          <p:nvPr/>
        </p:nvPicPr>
        <p:blipFill>
          <a:blip r:embed="rId6"/>
          <a:stretch>
            <a:fillRect/>
          </a:stretch>
        </p:blipFill>
        <p:spPr>
          <a:xfrm>
            <a:off x="112598" y="1420498"/>
            <a:ext cx="5696745" cy="1066949"/>
          </a:xfrm>
          <a:prstGeom prst="rect">
            <a:avLst/>
          </a:prstGeom>
        </p:spPr>
      </p:pic>
      <p:pic>
        <p:nvPicPr>
          <p:cNvPr id="7" name="Picture 6">
            <a:extLst>
              <a:ext uri="{FF2B5EF4-FFF2-40B4-BE49-F238E27FC236}">
                <a16:creationId xmlns:a16="http://schemas.microsoft.com/office/drawing/2014/main" id="{8E675394-BF50-DCD6-539D-54B43AA2ADCB}"/>
              </a:ext>
            </a:extLst>
          </p:cNvPr>
          <p:cNvPicPr>
            <a:picLocks noChangeAspect="1"/>
          </p:cNvPicPr>
          <p:nvPr/>
        </p:nvPicPr>
        <p:blipFill>
          <a:blip r:embed="rId7"/>
          <a:stretch>
            <a:fillRect/>
          </a:stretch>
        </p:blipFill>
        <p:spPr>
          <a:xfrm>
            <a:off x="209700" y="2657642"/>
            <a:ext cx="8297433" cy="1076475"/>
          </a:xfrm>
          <a:prstGeom prst="rect">
            <a:avLst/>
          </a:prstGeom>
        </p:spPr>
      </p:pic>
      <p:pic>
        <p:nvPicPr>
          <p:cNvPr id="15" name="Picture 14">
            <a:extLst>
              <a:ext uri="{FF2B5EF4-FFF2-40B4-BE49-F238E27FC236}">
                <a16:creationId xmlns:a16="http://schemas.microsoft.com/office/drawing/2014/main" id="{CA8A0070-2063-1681-75F4-29393DF194F3}"/>
              </a:ext>
            </a:extLst>
          </p:cNvPr>
          <p:cNvPicPr>
            <a:picLocks noChangeAspect="1"/>
          </p:cNvPicPr>
          <p:nvPr/>
        </p:nvPicPr>
        <p:blipFill>
          <a:blip r:embed="rId8"/>
          <a:stretch>
            <a:fillRect/>
          </a:stretch>
        </p:blipFill>
        <p:spPr>
          <a:xfrm>
            <a:off x="557487" y="3904312"/>
            <a:ext cx="7249537" cy="752580"/>
          </a:xfrm>
          <a:prstGeom prst="rect">
            <a:avLst/>
          </a:prstGeom>
        </p:spPr>
      </p:pic>
    </p:spTree>
    <p:custDataLst>
      <p:tags r:id="rId1"/>
    </p:custDataLst>
    <p:extLst>
      <p:ext uri="{BB962C8B-B14F-4D97-AF65-F5344CB8AC3E}">
        <p14:creationId xmlns:p14="http://schemas.microsoft.com/office/powerpoint/2010/main" val="8862207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0" y="192427"/>
            <a:ext cx="9143499" cy="637190"/>
          </a:xfrm>
          <a:prstGeom prst="rect">
            <a:avLst/>
          </a:prstGeom>
          <a:solidFill>
            <a:schemeClr val="accent2"/>
          </a:solidFill>
          <a:ln w="12700" cap="flat" cmpd="sng" algn="ctr">
            <a:noFill/>
            <a:prstDash val="solid"/>
            <a:miter lim="800000"/>
          </a:ln>
          <a:effectLst/>
        </p:spPr>
        <p:txBody>
          <a:bodyPr rtlCol="0" anchor="ctr"/>
          <a:lstStyle/>
          <a:p>
            <a:pPr algn="ctr" defTabSz="914353">
              <a:defRPr/>
            </a:pPr>
            <a:endParaRPr lang="zh-CN" altLang="en-US" kern="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12" name="矩形 11"/>
          <p:cNvSpPr/>
          <p:nvPr>
            <p:custDataLst>
              <p:tags r:id="rId3"/>
            </p:custDataLst>
          </p:nvPr>
        </p:nvSpPr>
        <p:spPr>
          <a:xfrm>
            <a:off x="2596461" y="897521"/>
            <a:ext cx="6547038" cy="455073"/>
          </a:xfrm>
          <a:prstGeom prst="rect">
            <a:avLst/>
          </a:prstGeom>
          <a:solidFill>
            <a:schemeClr val="accent1"/>
          </a:solidFill>
          <a:ln w="12700" cap="flat" cmpd="sng" algn="ctr">
            <a:noFill/>
            <a:prstDash val="solid"/>
            <a:miter lim="800000"/>
          </a:ln>
          <a:effectLst/>
        </p:spPr>
        <p:txBody>
          <a:bodyPr rtlCol="0" anchor="b"/>
          <a:lstStyle/>
          <a:p>
            <a:pPr>
              <a:lnSpc>
                <a:spcPct val="150000"/>
              </a:lnSpc>
            </a:pPr>
            <a:endParaRPr lang="zh-CN" altLang="en-US" sz="1600" kern="0" dirty="0">
              <a:solidFill>
                <a:prstClr val="white"/>
              </a:solidFill>
              <a:latin typeface="字魂35号-经典雅黑" panose="00000500000000000000" pitchFamily="2" charset="-122"/>
              <a:ea typeface="字魂35号-经典雅黑" panose="00000500000000000000" pitchFamily="2" charset="-122"/>
              <a:sym typeface="字魂35号-经典雅黑" panose="00000500000000000000" pitchFamily="2" charset="-122"/>
            </a:endParaRPr>
          </a:p>
        </p:txBody>
      </p:sp>
      <p:sp>
        <p:nvSpPr>
          <p:cNvPr id="2" name="TextBox 1">
            <a:extLst>
              <a:ext uri="{FF2B5EF4-FFF2-40B4-BE49-F238E27FC236}">
                <a16:creationId xmlns:a16="http://schemas.microsoft.com/office/drawing/2014/main" id="{FCDA484F-297A-E515-F785-742173926A10}"/>
              </a:ext>
            </a:extLst>
          </p:cNvPr>
          <p:cNvSpPr txBox="1"/>
          <p:nvPr/>
        </p:nvSpPr>
        <p:spPr>
          <a:xfrm>
            <a:off x="112598" y="326356"/>
            <a:ext cx="3743325" cy="369332"/>
          </a:xfrm>
          <a:prstGeom prst="rect">
            <a:avLst/>
          </a:prstGeom>
          <a:noFill/>
        </p:spPr>
        <p:txBody>
          <a:bodyPr wrap="square" rtlCol="0">
            <a:spAutoFit/>
          </a:bodyPr>
          <a:lstStyle/>
          <a:p>
            <a:r>
              <a:rPr lang="en-US" dirty="0">
                <a:solidFill>
                  <a:schemeClr val="bg1"/>
                </a:solidFill>
              </a:rPr>
              <a:t>3. CLEAN DATA</a:t>
            </a:r>
            <a:endParaRPr lang="vi-VN" dirty="0">
              <a:solidFill>
                <a:schemeClr val="bg1"/>
              </a:solidFill>
            </a:endParaRPr>
          </a:p>
        </p:txBody>
      </p:sp>
      <p:pic>
        <p:nvPicPr>
          <p:cNvPr id="4" name="Picture 3">
            <a:extLst>
              <a:ext uri="{FF2B5EF4-FFF2-40B4-BE49-F238E27FC236}">
                <a16:creationId xmlns:a16="http://schemas.microsoft.com/office/drawing/2014/main" id="{DC6260CB-679F-631C-0908-35C4DAD4E061}"/>
              </a:ext>
            </a:extLst>
          </p:cNvPr>
          <p:cNvPicPr>
            <a:picLocks noChangeAspect="1"/>
          </p:cNvPicPr>
          <p:nvPr/>
        </p:nvPicPr>
        <p:blipFill>
          <a:blip r:embed="rId6"/>
          <a:stretch>
            <a:fillRect/>
          </a:stretch>
        </p:blipFill>
        <p:spPr>
          <a:xfrm>
            <a:off x="319659" y="1608015"/>
            <a:ext cx="4763165" cy="3010320"/>
          </a:xfrm>
          <a:prstGeom prst="rect">
            <a:avLst/>
          </a:prstGeom>
        </p:spPr>
      </p:pic>
      <p:sp>
        <p:nvSpPr>
          <p:cNvPr id="5" name="Rectangle 4">
            <a:extLst>
              <a:ext uri="{FF2B5EF4-FFF2-40B4-BE49-F238E27FC236}">
                <a16:creationId xmlns:a16="http://schemas.microsoft.com/office/drawing/2014/main" id="{51C70535-98DF-C8ED-ED2E-494B358D4CC6}"/>
              </a:ext>
            </a:extLst>
          </p:cNvPr>
          <p:cNvSpPr/>
          <p:nvPr/>
        </p:nvSpPr>
        <p:spPr>
          <a:xfrm>
            <a:off x="319659" y="3944602"/>
            <a:ext cx="987819" cy="19356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7" name="Picture 6">
            <a:extLst>
              <a:ext uri="{FF2B5EF4-FFF2-40B4-BE49-F238E27FC236}">
                <a16:creationId xmlns:a16="http://schemas.microsoft.com/office/drawing/2014/main" id="{CB250103-C865-4DE8-80C5-DAFFFAB2C846}"/>
              </a:ext>
            </a:extLst>
          </p:cNvPr>
          <p:cNvPicPr>
            <a:picLocks noChangeAspect="1"/>
          </p:cNvPicPr>
          <p:nvPr/>
        </p:nvPicPr>
        <p:blipFill>
          <a:blip r:embed="rId7"/>
          <a:stretch>
            <a:fillRect/>
          </a:stretch>
        </p:blipFill>
        <p:spPr>
          <a:xfrm>
            <a:off x="2269106" y="3049945"/>
            <a:ext cx="7081040" cy="1284389"/>
          </a:xfrm>
          <a:prstGeom prst="rect">
            <a:avLst/>
          </a:prstGeom>
        </p:spPr>
      </p:pic>
    </p:spTree>
    <p:custDataLst>
      <p:tags r:id="rId1"/>
    </p:custDataLst>
    <p:extLst>
      <p:ext uri="{BB962C8B-B14F-4D97-AF65-F5344CB8AC3E}">
        <p14:creationId xmlns:p14="http://schemas.microsoft.com/office/powerpoint/2010/main" val="11069102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04"/>
</p:tagLst>
</file>

<file path=ppt/tags/tag10.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3"/>
  <p:tag name="MH_TYPE" val="NUMBER"/>
</p:tagLst>
</file>

<file path=ppt/tags/tag100.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0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0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03.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0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0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06.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0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0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09.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1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1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12.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1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1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15.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1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1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Oval 12"/>
</p:tagLst>
</file>

<file path=ppt/tags/tag1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文本框 13"/>
</p:tagLst>
</file>

<file path=ppt/tags/tag16.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1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1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文本框 13"/>
</p:tagLst>
</file>

<file path=ppt/tags/tag2.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1"/>
  <p:tag name="MH_TYPE" val="NUMBER"/>
</p:tagLst>
</file>

<file path=ppt/tags/tag20.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2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2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文本框 13"/>
</p:tagLst>
</file>

<file path=ppt/tags/tag24.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2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27.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2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3.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2"/>
  <p:tag name="MH_TYPE" val="NUMBER"/>
</p:tagLst>
</file>

<file path=ppt/tags/tag30.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3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3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33.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3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3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36.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3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3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39.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3"/>
  <p:tag name="MH_TYPE" val="NUMBER"/>
</p:tagLst>
</file>

<file path=ppt/tags/tag4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4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42.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4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4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45.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4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4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48.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4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5.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4"/>
  <p:tag name="MH_TYPE" val="NUMBER"/>
</p:tagLst>
</file>

<file path=ppt/tags/tag5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51.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5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5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54.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5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5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57.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5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5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6.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TYPE" val="OTHERS"/>
</p:tagLst>
</file>

<file path=ppt/tags/tag60.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6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6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63.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6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65.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6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6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68.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6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7.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TYPE" val="OTHERS"/>
</p:tagLst>
</file>

<file path=ppt/tags/tag7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71.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7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7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74.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7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76.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7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7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79.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4"/>
  <p:tag name="MH_TYPE" val="NUMBER"/>
</p:tagLst>
</file>

<file path=ppt/tags/tag8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81.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82.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8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84.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85.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8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87.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88.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8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9.xml><?xml version="1.0" encoding="utf-8"?>
<p:tagLst xmlns:a="http://schemas.openxmlformats.org/drawingml/2006/main" xmlns:r="http://schemas.openxmlformats.org/officeDocument/2006/relationships" xmlns:p="http://schemas.openxmlformats.org/presentationml/2006/main">
  <p:tag name="ID" val="553512"/>
  <p:tag name="MH" val="20160830110146"/>
  <p:tag name="MH_LIBRARY" val="CONTENTS"/>
  <p:tag name="MH_ORDER" val="3"/>
  <p:tag name="MH_TYPE" val="NUMBER"/>
</p:tagLst>
</file>

<file path=ppt/tags/tag90.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91.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92.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93.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94.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95.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96.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ags/tag97.xml><?xml version="1.0" encoding="utf-8"?>
<p:tagLst xmlns:a="http://schemas.openxmlformats.org/drawingml/2006/main" xmlns:r="http://schemas.openxmlformats.org/officeDocument/2006/relationships" xmlns:p="http://schemas.openxmlformats.org/presentationml/2006/main">
  <p:tag name="MH" val="20161219202815"/>
  <p:tag name="MH_LIBRARY" val="GRAPHIC"/>
</p:tagLst>
</file>

<file path=ppt/tags/tag98.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0"/>
</p:tagLst>
</file>

<file path=ppt/tags/tag99.xml><?xml version="1.0" encoding="utf-8"?>
<p:tagLst xmlns:a="http://schemas.openxmlformats.org/drawingml/2006/main" xmlns:r="http://schemas.openxmlformats.org/officeDocument/2006/relationships" xmlns:p="http://schemas.openxmlformats.org/presentationml/2006/main">
  <p:tag name="MH" val="20161219202815"/>
  <p:tag name="MH_LIBRARY" val="GRAPHIC"/>
  <p:tag name="MH_ORDER" val="Rectangle 11"/>
</p:tagLst>
</file>

<file path=ppt/theme/theme1.xml><?xml version="1.0" encoding="utf-8"?>
<a:theme xmlns:a="http://schemas.openxmlformats.org/drawingml/2006/main" name="Office 主题​​">
  <a:themeElements>
    <a:clrScheme name="自定义 1781">
      <a:dk1>
        <a:sysClr val="windowText" lastClr="000000"/>
      </a:dk1>
      <a:lt1>
        <a:sysClr val="window" lastClr="FFFFFF"/>
      </a:lt1>
      <a:dk2>
        <a:srgbClr val="44546A"/>
      </a:dk2>
      <a:lt2>
        <a:srgbClr val="E7E6E6"/>
      </a:lt2>
      <a:accent1>
        <a:srgbClr val="5B8A8F"/>
      </a:accent1>
      <a:accent2>
        <a:srgbClr val="B6BFC9"/>
      </a:accent2>
      <a:accent3>
        <a:srgbClr val="5B8A8F"/>
      </a:accent3>
      <a:accent4>
        <a:srgbClr val="B6BFC9"/>
      </a:accent4>
      <a:accent5>
        <a:srgbClr val="5B8A8F"/>
      </a:accent5>
      <a:accent6>
        <a:srgbClr val="B6BFC9"/>
      </a:accent6>
      <a:hlink>
        <a:srgbClr val="0563C1"/>
      </a:hlink>
      <a:folHlink>
        <a:srgbClr val="954F72"/>
      </a:folHlink>
    </a:clrScheme>
    <a:fontScheme name="Office 主题​​">
      <a:majorFont>
        <a:latin typeface="Calibri Light" panose="020F0302020204030204"/>
        <a:ea typeface="Calibri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Calibri"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TotalTime>
  <Words>3603</Words>
  <Application>Microsoft Office PowerPoint</Application>
  <PresentationFormat>Custom</PresentationFormat>
  <Paragraphs>242</Paragraphs>
  <Slides>38</Slides>
  <Notes>38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等线</vt:lpstr>
      <vt:lpstr>微软雅黑</vt:lpstr>
      <vt:lpstr>Arial</vt:lpstr>
      <vt:lpstr>Calibri</vt:lpstr>
      <vt:lpstr>Calibri Light</vt:lpstr>
      <vt:lpstr>Courier New</vt:lpstr>
      <vt:lpstr>Lato Hairline</vt:lpstr>
      <vt:lpstr>Lato Light</vt:lpstr>
      <vt:lpstr>Lato Regular</vt:lpstr>
      <vt:lpstr>Noto Sans</vt:lpstr>
      <vt:lpstr>Roboto</vt:lpstr>
      <vt:lpstr>Söhne</vt:lpstr>
      <vt:lpstr>字魂35号-经典雅黑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dc:title>
  <dc:creator>Administrator</dc:creator>
  <cp:lastModifiedBy>Khánh</cp:lastModifiedBy>
  <cp:revision>67</cp:revision>
  <dcterms:created xsi:type="dcterms:W3CDTF">2017-08-04T09:41:00Z</dcterms:created>
  <dcterms:modified xsi:type="dcterms:W3CDTF">2024-05-06T13:31:28Z</dcterms:modified>
</cp:coreProperties>
</file>